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charts/chart1.xml" ContentType="application/vnd.openxmlformats-officedocument.drawingml.char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E5B8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927" autoAdjust="0"/>
    <p:restoredTop sz="93988" autoAdjust="0"/>
  </p:normalViewPr>
  <p:slideViewPr>
    <p:cSldViewPr>
      <p:cViewPr>
        <p:scale>
          <a:sx n="80" d="100"/>
          <a:sy n="80" d="100"/>
        </p:scale>
        <p:origin x="-1758" y="-22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I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7948585641752687"/>
          <c:y val="5.5284538689062496E-2"/>
          <c:w val="0.75757379367865185"/>
          <c:h val="0.73855099198489416"/>
        </c:manualLayout>
      </c:layout>
      <c:barChart>
        <c:barDir val="bar"/>
        <c:grouping val="percentStacked"/>
        <c:varyColors val="0"/>
        <c:ser>
          <c:idx val="0"/>
          <c:order val="0"/>
          <c:tx>
            <c:strRef>
              <c:f>Sheet2!$B$1</c:f>
              <c:strCache>
                <c:ptCount val="1"/>
                <c:pt idx="0">
                  <c:v>% Male</c:v>
                </c:pt>
              </c:strCache>
            </c:strRef>
          </c:tx>
          <c:spPr>
            <a:solidFill>
              <a:srgbClr val="3E5B84"/>
            </a:solidFill>
          </c:spPr>
          <c:invertIfNegative val="0"/>
          <c:dLbls>
            <c:txPr>
              <a:bodyPr/>
              <a:lstStyle/>
              <a:p>
                <a:pPr>
                  <a:defRPr sz="1200"/>
                </a:pPr>
                <a:endParaRPr lang="en-US"/>
              </a:p>
            </c:txPr>
            <c:dLblPos val="ctr"/>
            <c:showLegendKey val="0"/>
            <c:showVal val="1"/>
            <c:showCatName val="0"/>
            <c:showSerName val="0"/>
            <c:showPercent val="0"/>
            <c:showBubbleSize val="0"/>
            <c:showLeaderLines val="0"/>
          </c:dLbls>
          <c:cat>
            <c:strRef>
              <c:f>Sheet2!$A$3:$A$6</c:f>
              <c:strCache>
                <c:ptCount val="4"/>
                <c:pt idx="0">
                  <c:v>Overall</c:v>
                </c:pt>
                <c:pt idx="1">
                  <c:v>Genital herpes</c:v>
                </c:pt>
                <c:pt idx="2">
                  <c:v>Gonorrhoea</c:v>
                </c:pt>
                <c:pt idx="3">
                  <c:v>Chlamydia</c:v>
                </c:pt>
              </c:strCache>
            </c:strRef>
          </c:cat>
          <c:val>
            <c:numRef>
              <c:f>Sheet2!$B$3:$B$6</c:f>
              <c:numCache>
                <c:formatCode>General</c:formatCode>
                <c:ptCount val="4"/>
                <c:pt idx="0">
                  <c:v>39</c:v>
                </c:pt>
                <c:pt idx="1">
                  <c:v>16</c:v>
                </c:pt>
                <c:pt idx="2">
                  <c:v>65</c:v>
                </c:pt>
                <c:pt idx="3">
                  <c:v>38</c:v>
                </c:pt>
              </c:numCache>
            </c:numRef>
          </c:val>
        </c:ser>
        <c:ser>
          <c:idx val="1"/>
          <c:order val="1"/>
          <c:tx>
            <c:strRef>
              <c:f>Sheet2!$C$2</c:f>
              <c:strCache>
                <c:ptCount val="1"/>
                <c:pt idx="0">
                  <c:v>% Female</c:v>
                </c:pt>
              </c:strCache>
            </c:strRef>
          </c:tx>
          <c:spPr>
            <a:solidFill>
              <a:srgbClr val="FDA5B8"/>
            </a:solidFill>
          </c:spPr>
          <c:invertIfNegative val="0"/>
          <c:dLbls>
            <c:txPr>
              <a:bodyPr/>
              <a:lstStyle/>
              <a:p>
                <a:pPr>
                  <a:defRPr sz="1200"/>
                </a:pPr>
                <a:endParaRPr lang="en-US"/>
              </a:p>
            </c:txPr>
            <c:dLblPos val="ctr"/>
            <c:showLegendKey val="0"/>
            <c:showVal val="1"/>
            <c:showCatName val="0"/>
            <c:showSerName val="0"/>
            <c:showPercent val="0"/>
            <c:showBubbleSize val="0"/>
            <c:showLeaderLines val="0"/>
          </c:dLbls>
          <c:cat>
            <c:strRef>
              <c:f>Sheet2!$A$3:$A$6</c:f>
              <c:strCache>
                <c:ptCount val="4"/>
                <c:pt idx="0">
                  <c:v>Overall</c:v>
                </c:pt>
                <c:pt idx="1">
                  <c:v>Genital herpes</c:v>
                </c:pt>
                <c:pt idx="2">
                  <c:v>Gonorrhoea</c:v>
                </c:pt>
                <c:pt idx="3">
                  <c:v>Chlamydia</c:v>
                </c:pt>
              </c:strCache>
            </c:strRef>
          </c:cat>
          <c:val>
            <c:numRef>
              <c:f>Sheet2!$C$3:$C$6</c:f>
              <c:numCache>
                <c:formatCode>General</c:formatCode>
                <c:ptCount val="4"/>
                <c:pt idx="0">
                  <c:v>61</c:v>
                </c:pt>
                <c:pt idx="1">
                  <c:v>84</c:v>
                </c:pt>
                <c:pt idx="2">
                  <c:v>35</c:v>
                </c:pt>
                <c:pt idx="3">
                  <c:v>62</c:v>
                </c:pt>
              </c:numCache>
            </c:numRef>
          </c:val>
        </c:ser>
        <c:dLbls>
          <c:dLblPos val="ctr"/>
          <c:showLegendKey val="0"/>
          <c:showVal val="1"/>
          <c:showCatName val="0"/>
          <c:showSerName val="0"/>
          <c:showPercent val="0"/>
          <c:showBubbleSize val="0"/>
        </c:dLbls>
        <c:gapWidth val="75"/>
        <c:overlap val="100"/>
        <c:axId val="289754112"/>
        <c:axId val="291882112"/>
      </c:barChart>
      <c:catAx>
        <c:axId val="289754112"/>
        <c:scaling>
          <c:orientation val="minMax"/>
        </c:scaling>
        <c:delete val="0"/>
        <c:axPos val="l"/>
        <c:majorTickMark val="none"/>
        <c:minorTickMark val="none"/>
        <c:tickLblPos val="nextTo"/>
        <c:spPr>
          <a:ln>
            <a:noFill/>
          </a:ln>
        </c:spPr>
        <c:txPr>
          <a:bodyPr/>
          <a:lstStyle/>
          <a:p>
            <a:pPr>
              <a:defRPr sz="1600"/>
            </a:pPr>
            <a:endParaRPr lang="en-US"/>
          </a:p>
        </c:txPr>
        <c:crossAx val="291882112"/>
        <c:crosses val="autoZero"/>
        <c:auto val="1"/>
        <c:lblAlgn val="ctr"/>
        <c:lblOffset val="100"/>
        <c:noMultiLvlLbl val="0"/>
      </c:catAx>
      <c:valAx>
        <c:axId val="291882112"/>
        <c:scaling>
          <c:orientation val="minMax"/>
        </c:scaling>
        <c:delete val="0"/>
        <c:axPos val="b"/>
        <c:majorGridlines>
          <c:spPr>
            <a:ln>
              <a:noFill/>
            </a:ln>
          </c:spPr>
        </c:majorGridlines>
        <c:numFmt formatCode="0%" sourceLinked="0"/>
        <c:majorTickMark val="out"/>
        <c:minorTickMark val="none"/>
        <c:tickLblPos val="nextTo"/>
        <c:spPr>
          <a:ln w="9525">
            <a:solidFill>
              <a:schemeClr val="bg1">
                <a:lumMod val="65000"/>
              </a:schemeClr>
            </a:solidFill>
          </a:ln>
        </c:spPr>
        <c:txPr>
          <a:bodyPr/>
          <a:lstStyle/>
          <a:p>
            <a:pPr>
              <a:defRPr sz="1400"/>
            </a:pPr>
            <a:endParaRPr lang="en-US"/>
          </a:p>
        </c:txPr>
        <c:crossAx val="289754112"/>
        <c:crosses val="autoZero"/>
        <c:crossBetween val="between"/>
        <c:majorUnit val="0.5"/>
      </c:valAx>
    </c:plotArea>
    <c:legend>
      <c:legendPos val="b"/>
      <c:layout>
        <c:manualLayout>
          <c:xMode val="edge"/>
          <c:yMode val="edge"/>
          <c:x val="0.40467070437101893"/>
          <c:y val="0.90595457244617572"/>
          <c:w val="0.2676748798997961"/>
          <c:h val="7.453323742827285E-2"/>
        </c:manualLayout>
      </c:layout>
      <c:overlay val="0"/>
      <c:txPr>
        <a:bodyPr/>
        <a:lstStyle/>
        <a:p>
          <a:pPr>
            <a:defRPr sz="1400"/>
          </a:pPr>
          <a:endParaRPr lang="en-US"/>
        </a:p>
      </c:txPr>
    </c:legend>
    <c:plotVisOnly val="1"/>
    <c:dispBlanksAs val="gap"/>
    <c:showDLblsOverMax val="0"/>
  </c:chart>
  <c:externalData r:id="rId2">
    <c:autoUpdate val="0"/>
  </c:externalData>
</c:chartSpace>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Rectangle 9"/>
          <p:cNvSpPr/>
          <p:nvPr userDrawn="1"/>
        </p:nvSpPr>
        <p:spPr>
          <a:xfrm>
            <a:off x="0" y="3733730"/>
            <a:ext cx="9144000" cy="2649862"/>
          </a:xfrm>
          <a:prstGeom prst="rect">
            <a:avLst/>
          </a:prstGeom>
          <a:solidFill>
            <a:srgbClr val="B8AB97"/>
          </a:solidFill>
          <a:ln>
            <a:no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defTabSz="914342"/>
            <a:endParaRPr lang="en-IE" dirty="0">
              <a:solidFill>
                <a:prstClr val="white"/>
              </a:solidFill>
            </a:endParaRPr>
          </a:p>
        </p:txBody>
      </p:sp>
      <p:sp>
        <p:nvSpPr>
          <p:cNvPr id="3" name="Subtitle 2"/>
          <p:cNvSpPr>
            <a:spLocks noGrp="1"/>
          </p:cNvSpPr>
          <p:nvPr>
            <p:ph type="subTitle" idx="1" hasCustomPrompt="1"/>
          </p:nvPr>
        </p:nvSpPr>
        <p:spPr>
          <a:xfrm>
            <a:off x="228034" y="4571735"/>
            <a:ext cx="5830059" cy="838006"/>
          </a:xfrm>
        </p:spPr>
        <p:txBody>
          <a:bodyPr>
            <a:normAutofit/>
          </a:bodyPr>
          <a:lstStyle>
            <a:lvl1pPr marL="0" indent="0" algn="l">
              <a:buNone/>
              <a:defRPr sz="2700" b="1">
                <a:solidFill>
                  <a:schemeClr val="bg1"/>
                </a:solidFill>
                <a:latin typeface="Tahoma" panose="020B0604030504040204" pitchFamily="34" charset="0"/>
                <a:ea typeface="Tahoma" panose="020B0604030504040204" pitchFamily="34" charset="0"/>
                <a:cs typeface="Tahoma" panose="020B0604030504040204" pitchFamily="34" charset="0"/>
              </a:defRPr>
            </a:lvl1pPr>
            <a:lvl2pPr marL="457171" indent="0" algn="ctr">
              <a:buNone/>
              <a:defRPr>
                <a:solidFill>
                  <a:schemeClr val="tx1">
                    <a:tint val="75000"/>
                  </a:schemeClr>
                </a:solidFill>
              </a:defRPr>
            </a:lvl2pPr>
            <a:lvl3pPr marL="914342" indent="0" algn="ctr">
              <a:buNone/>
              <a:defRPr>
                <a:solidFill>
                  <a:schemeClr val="tx1">
                    <a:tint val="75000"/>
                  </a:schemeClr>
                </a:solidFill>
              </a:defRPr>
            </a:lvl3pPr>
            <a:lvl4pPr marL="1371513" indent="0" algn="ctr">
              <a:buNone/>
              <a:defRPr>
                <a:solidFill>
                  <a:schemeClr val="tx1">
                    <a:tint val="75000"/>
                  </a:schemeClr>
                </a:solidFill>
              </a:defRPr>
            </a:lvl4pPr>
            <a:lvl5pPr marL="1828683" indent="0" algn="ctr">
              <a:buNone/>
              <a:defRPr>
                <a:solidFill>
                  <a:schemeClr val="tx1">
                    <a:tint val="75000"/>
                  </a:schemeClr>
                </a:solidFill>
              </a:defRPr>
            </a:lvl5pPr>
            <a:lvl6pPr marL="2285853" indent="0" algn="ctr">
              <a:buNone/>
              <a:defRPr>
                <a:solidFill>
                  <a:schemeClr val="tx1">
                    <a:tint val="75000"/>
                  </a:schemeClr>
                </a:solidFill>
              </a:defRPr>
            </a:lvl6pPr>
            <a:lvl7pPr marL="2743024" indent="0" algn="ctr">
              <a:buNone/>
              <a:defRPr>
                <a:solidFill>
                  <a:schemeClr val="tx1">
                    <a:tint val="75000"/>
                  </a:schemeClr>
                </a:solidFill>
              </a:defRPr>
            </a:lvl7pPr>
            <a:lvl8pPr marL="3200195" indent="0" algn="ctr">
              <a:buNone/>
              <a:defRPr>
                <a:solidFill>
                  <a:schemeClr val="tx1">
                    <a:tint val="75000"/>
                  </a:schemeClr>
                </a:solidFill>
              </a:defRPr>
            </a:lvl8pPr>
            <a:lvl9pPr marL="3657366" indent="0" algn="ctr">
              <a:buNone/>
              <a:defRPr>
                <a:solidFill>
                  <a:schemeClr val="tx1">
                    <a:tint val="75000"/>
                  </a:schemeClr>
                </a:solidFill>
              </a:defRPr>
            </a:lvl9pPr>
          </a:lstStyle>
          <a:p>
            <a:r>
              <a:rPr lang="en-US" dirty="0" smtClean="0"/>
              <a:t>Presentation Title</a:t>
            </a:r>
          </a:p>
          <a:p>
            <a:endParaRPr lang="en-US" dirty="0" smtClean="0"/>
          </a:p>
          <a:p>
            <a:endParaRPr lang="en-US" dirty="0"/>
          </a:p>
        </p:txBody>
      </p:sp>
      <p:sp>
        <p:nvSpPr>
          <p:cNvPr id="6" name="Slide Number Placeholder 5"/>
          <p:cNvSpPr>
            <a:spLocks noGrp="1"/>
          </p:cNvSpPr>
          <p:nvPr>
            <p:ph type="sldNum" sz="quarter" idx="12"/>
          </p:nvPr>
        </p:nvSpPr>
        <p:spPr>
          <a:xfrm>
            <a:off x="6644625" y="6476295"/>
            <a:ext cx="2133600" cy="365125"/>
          </a:xfrm>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034" y="305523"/>
            <a:ext cx="857362" cy="1237963"/>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11425" y="402465"/>
            <a:ext cx="1108983" cy="1223717"/>
          </a:xfrm>
          <a:prstGeom prst="rect">
            <a:avLst/>
          </a:prstGeom>
        </p:spPr>
      </p:pic>
      <p:sp>
        <p:nvSpPr>
          <p:cNvPr id="9" name="Rectangle 8"/>
          <p:cNvSpPr/>
          <p:nvPr userDrawn="1"/>
        </p:nvSpPr>
        <p:spPr>
          <a:xfrm>
            <a:off x="0" y="6476294"/>
            <a:ext cx="9144000" cy="381706"/>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defTabSz="914342"/>
            <a:endParaRPr lang="en-IE">
              <a:solidFill>
                <a:prstClr val="white"/>
              </a:solidFill>
            </a:endParaRPr>
          </a:p>
        </p:txBody>
      </p:sp>
    </p:spTree>
    <p:extLst>
      <p:ext uri="{BB962C8B-B14F-4D97-AF65-F5344CB8AC3E}">
        <p14:creationId xmlns:p14="http://schemas.microsoft.com/office/powerpoint/2010/main" val="35121492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1" y="274638"/>
            <a:ext cx="7086986" cy="564162"/>
          </a:xfrm>
        </p:spPr>
        <p:txBody>
          <a:bodyPr>
            <a:normAutofit/>
          </a:bodyPr>
          <a:lstStyle>
            <a:lvl1pPr algn="l">
              <a:defRPr sz="2400" b="1">
                <a:latin typeface="Tahoma" panose="020B0604030504040204" pitchFamily="34" charset="0"/>
                <a:ea typeface="Tahoma" panose="020B0604030504040204" pitchFamily="34" charset="0"/>
                <a:cs typeface="Tahoma" panose="020B0604030504040204" pitchFamily="34" charset="0"/>
              </a:defRPr>
            </a:lvl1pPr>
          </a:lstStyle>
          <a:p>
            <a:r>
              <a:rPr lang="en-US" dirty="0" smtClean="0"/>
              <a:t>Slide title</a:t>
            </a:r>
            <a:endParaRPr lang="en-US" dirty="0"/>
          </a:p>
        </p:txBody>
      </p:sp>
      <p:sp>
        <p:nvSpPr>
          <p:cNvPr id="3" name="Content Placeholder 2"/>
          <p:cNvSpPr>
            <a:spLocks noGrp="1"/>
          </p:cNvSpPr>
          <p:nvPr>
            <p:ph idx="1"/>
          </p:nvPr>
        </p:nvSpPr>
        <p:spPr>
          <a:xfrm>
            <a:off x="457200" y="1067348"/>
            <a:ext cx="8229600" cy="5058817"/>
          </a:xfrm>
        </p:spPr>
        <p:txBody>
          <a:bodyPr/>
          <a:lstStyle>
            <a:lvl1pPr>
              <a:defRPr sz="2000">
                <a:latin typeface="Tahoma" panose="020B0604030504040204" pitchFamily="34" charset="0"/>
                <a:ea typeface="Tahoma" panose="020B0604030504040204" pitchFamily="34" charset="0"/>
                <a:cs typeface="Tahoma" panose="020B0604030504040204" pitchFamily="34" charset="0"/>
              </a:defRPr>
            </a:lvl1pPr>
            <a:lvl2pPr>
              <a:defRPr sz="2000">
                <a:latin typeface="Tahoma" panose="020B0604030504040204" pitchFamily="34" charset="0"/>
                <a:ea typeface="Tahoma" panose="020B0604030504040204" pitchFamily="34" charset="0"/>
                <a:cs typeface="Tahoma" panose="020B0604030504040204" pitchFamily="34" charset="0"/>
              </a:defRPr>
            </a:lvl2pPr>
            <a:lvl3pPr>
              <a:defRPr sz="2000">
                <a:latin typeface="Tahoma" panose="020B0604030504040204" pitchFamily="34" charset="0"/>
                <a:ea typeface="Tahoma" panose="020B0604030504040204" pitchFamily="34" charset="0"/>
                <a:cs typeface="Tahoma" panose="020B0604030504040204" pitchFamily="34" charset="0"/>
              </a:defRPr>
            </a:lvl3pPr>
            <a:lvl4pPr>
              <a:defRPr sz="2000">
                <a:latin typeface="Tahoma" panose="020B0604030504040204" pitchFamily="34" charset="0"/>
                <a:ea typeface="Tahoma" panose="020B0604030504040204" pitchFamily="34" charset="0"/>
                <a:cs typeface="Tahoma" panose="020B0604030504040204" pitchFamily="34" charset="0"/>
              </a:defRPr>
            </a:lvl4pPr>
            <a:lvl5pPr>
              <a:defRPr sz="2000">
                <a:latin typeface="Tahoma" panose="020B0604030504040204" pitchFamily="34" charset="0"/>
                <a:ea typeface="Tahoma" panose="020B0604030504040204" pitchFamily="34" charset="0"/>
                <a:cs typeface="Tahoma" panose="020B060403050404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a:xfrm>
            <a:off x="6686825" y="6476295"/>
            <a:ext cx="2133600" cy="365125"/>
          </a:xfrm>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
        <p:nvSpPr>
          <p:cNvPr id="7" name="Rectangle 6"/>
          <p:cNvSpPr/>
          <p:nvPr userDrawn="1"/>
        </p:nvSpPr>
        <p:spPr>
          <a:xfrm>
            <a:off x="0" y="6476294"/>
            <a:ext cx="9144000" cy="381706"/>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defTabSz="914342"/>
            <a:endParaRPr lang="en-IE">
              <a:solidFill>
                <a:prstClr val="white"/>
              </a:solidFill>
            </a:endParaRP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72918" y="76976"/>
            <a:ext cx="770482" cy="850195"/>
          </a:xfrm>
          <a:prstGeom prst="rect">
            <a:avLst/>
          </a:prstGeom>
        </p:spPr>
      </p:pic>
    </p:spTree>
    <p:extLst>
      <p:ext uri="{BB962C8B-B14F-4D97-AF65-F5344CB8AC3E}">
        <p14:creationId xmlns:p14="http://schemas.microsoft.com/office/powerpoint/2010/main" val="2282242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1" y="1067347"/>
            <a:ext cx="4038600" cy="5058818"/>
          </a:xfrm>
        </p:spPr>
        <p:txBody>
          <a:bodyPr>
            <a:normAutofit/>
          </a:bodyPr>
          <a:lstStyle>
            <a:lvl1pPr>
              <a:defRPr sz="2000">
                <a:latin typeface="Tahoma" panose="020B0604030504040204" pitchFamily="34" charset="0"/>
                <a:ea typeface="Tahoma" panose="020B0604030504040204" pitchFamily="34" charset="0"/>
                <a:cs typeface="Tahoma" panose="020B0604030504040204" pitchFamily="34" charset="0"/>
              </a:defRPr>
            </a:lvl1pPr>
            <a:lvl2pPr>
              <a:defRPr sz="2000">
                <a:latin typeface="Tahoma" panose="020B0604030504040204" pitchFamily="34" charset="0"/>
                <a:ea typeface="Tahoma" panose="020B0604030504040204" pitchFamily="34" charset="0"/>
                <a:cs typeface="Tahoma" panose="020B0604030504040204" pitchFamily="34" charset="0"/>
              </a:defRPr>
            </a:lvl2pPr>
            <a:lvl3pPr>
              <a:defRPr sz="2000">
                <a:latin typeface="Tahoma" panose="020B0604030504040204" pitchFamily="34" charset="0"/>
                <a:ea typeface="Tahoma" panose="020B0604030504040204" pitchFamily="34" charset="0"/>
                <a:cs typeface="Tahoma" panose="020B0604030504040204" pitchFamily="34" charset="0"/>
              </a:defRPr>
            </a:lvl3pPr>
            <a:lvl4pPr>
              <a:defRPr sz="2000">
                <a:latin typeface="Tahoma" panose="020B0604030504040204" pitchFamily="34" charset="0"/>
                <a:ea typeface="Tahoma" panose="020B0604030504040204" pitchFamily="34" charset="0"/>
                <a:cs typeface="Tahoma" panose="020B0604030504040204" pitchFamily="34" charset="0"/>
              </a:defRPr>
            </a:lvl4pPr>
            <a:lvl5pPr>
              <a:defRPr sz="2000">
                <a:latin typeface="Tahoma" panose="020B0604030504040204" pitchFamily="34" charset="0"/>
                <a:ea typeface="Tahoma" panose="020B0604030504040204" pitchFamily="34" charset="0"/>
                <a:cs typeface="Tahoma" panose="020B0604030504040204"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067347"/>
            <a:ext cx="4038600" cy="5058818"/>
          </a:xfrm>
        </p:spPr>
        <p:txBody>
          <a:bodyPr>
            <a:normAutofit/>
          </a:bodyPr>
          <a:lstStyle>
            <a:lvl1pPr>
              <a:defRPr sz="2000">
                <a:latin typeface="Tahoma" panose="020B0604030504040204" pitchFamily="34" charset="0"/>
                <a:ea typeface="Tahoma" panose="020B0604030504040204" pitchFamily="34" charset="0"/>
                <a:cs typeface="Tahoma" panose="020B0604030504040204" pitchFamily="34" charset="0"/>
              </a:defRPr>
            </a:lvl1pPr>
            <a:lvl2pPr>
              <a:defRPr sz="2000">
                <a:latin typeface="Tahoma" panose="020B0604030504040204" pitchFamily="34" charset="0"/>
                <a:ea typeface="Tahoma" panose="020B0604030504040204" pitchFamily="34" charset="0"/>
                <a:cs typeface="Tahoma" panose="020B0604030504040204" pitchFamily="34" charset="0"/>
              </a:defRPr>
            </a:lvl2pPr>
            <a:lvl3pPr>
              <a:defRPr sz="2000">
                <a:latin typeface="Tahoma" panose="020B0604030504040204" pitchFamily="34" charset="0"/>
                <a:ea typeface="Tahoma" panose="020B0604030504040204" pitchFamily="34" charset="0"/>
                <a:cs typeface="Tahoma" panose="020B0604030504040204" pitchFamily="34" charset="0"/>
              </a:defRPr>
            </a:lvl3pPr>
            <a:lvl4pPr>
              <a:defRPr sz="2000">
                <a:latin typeface="Tahoma" panose="020B0604030504040204" pitchFamily="34" charset="0"/>
                <a:ea typeface="Tahoma" panose="020B0604030504040204" pitchFamily="34" charset="0"/>
                <a:cs typeface="Tahoma" panose="020B0604030504040204" pitchFamily="34" charset="0"/>
              </a:defRPr>
            </a:lvl4pPr>
            <a:lvl5pPr>
              <a:defRPr sz="2000">
                <a:latin typeface="Tahoma" panose="020B0604030504040204" pitchFamily="34" charset="0"/>
                <a:ea typeface="Tahoma" panose="020B0604030504040204" pitchFamily="34" charset="0"/>
                <a:cs typeface="Tahoma" panose="020B0604030504040204"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Rectangle 7"/>
          <p:cNvSpPr/>
          <p:nvPr userDrawn="1"/>
        </p:nvSpPr>
        <p:spPr>
          <a:xfrm>
            <a:off x="0" y="6476294"/>
            <a:ext cx="9144000" cy="381706"/>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defTabSz="914342"/>
            <a:endParaRPr lang="en-IE">
              <a:solidFill>
                <a:prstClr val="white"/>
              </a:solidFill>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72918" y="76976"/>
            <a:ext cx="770482" cy="850195"/>
          </a:xfrm>
          <a:prstGeom prst="rect">
            <a:avLst/>
          </a:prstGeom>
        </p:spPr>
      </p:pic>
      <p:sp>
        <p:nvSpPr>
          <p:cNvPr id="10" name="Title 1"/>
          <p:cNvSpPr>
            <a:spLocks noGrp="1"/>
          </p:cNvSpPr>
          <p:nvPr>
            <p:ph type="title" hasCustomPrompt="1"/>
          </p:nvPr>
        </p:nvSpPr>
        <p:spPr>
          <a:xfrm>
            <a:off x="457201" y="274638"/>
            <a:ext cx="7086986" cy="564162"/>
          </a:xfrm>
        </p:spPr>
        <p:txBody>
          <a:bodyPr>
            <a:normAutofit/>
          </a:bodyPr>
          <a:lstStyle>
            <a:lvl1pPr algn="l">
              <a:defRPr sz="2400" b="1">
                <a:latin typeface="Tahoma" panose="020B0604030504040204" pitchFamily="34" charset="0"/>
                <a:ea typeface="Tahoma" panose="020B0604030504040204" pitchFamily="34" charset="0"/>
                <a:cs typeface="Tahoma" panose="020B0604030504040204" pitchFamily="34" charset="0"/>
              </a:defRPr>
            </a:lvl1pPr>
          </a:lstStyle>
          <a:p>
            <a:r>
              <a:rPr lang="en-US" dirty="0" smtClean="0"/>
              <a:t>Slide title</a:t>
            </a:r>
            <a:endParaRPr lang="en-US" dirty="0"/>
          </a:p>
        </p:txBody>
      </p:sp>
    </p:spTree>
    <p:extLst>
      <p:ext uri="{BB962C8B-B14F-4D97-AF65-F5344CB8AC3E}">
        <p14:creationId xmlns:p14="http://schemas.microsoft.com/office/powerpoint/2010/main" val="26194933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23" tIns="45712" rIns="91423" bIns="45712"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1"/>
            <a:ext cx="8229600" cy="4525963"/>
          </a:xfrm>
          <a:prstGeom prst="rect">
            <a:avLst/>
          </a:prstGeom>
        </p:spPr>
        <p:txBody>
          <a:bodyPr vert="horz" lIns="91423" tIns="45712" rIns="91423" bIns="45712"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23" tIns="45712" rIns="91423" bIns="45712" rtlCol="0" anchor="ctr"/>
          <a:lstStyle>
            <a:lvl1pPr algn="l">
              <a:defRPr sz="1200">
                <a:solidFill>
                  <a:schemeClr val="tx1">
                    <a:tint val="75000"/>
                  </a:schemeClr>
                </a:solidFill>
              </a:defRPr>
            </a:lvl1pPr>
          </a:lstStyle>
          <a:p>
            <a:pPr defTabSz="914342"/>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23" tIns="45712" rIns="91423" bIns="45712" rtlCol="0" anchor="ctr"/>
          <a:lstStyle>
            <a:lvl1pPr algn="ctr">
              <a:defRPr sz="1200">
                <a:solidFill>
                  <a:schemeClr val="tx1">
                    <a:tint val="75000"/>
                  </a:schemeClr>
                </a:solidFill>
              </a:defRPr>
            </a:lvl1pPr>
          </a:lstStyle>
          <a:p>
            <a:pPr defTabSz="914342"/>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23" tIns="45712" rIns="91423" bIns="45712" rtlCol="0" anchor="ctr"/>
          <a:lstStyle>
            <a:lvl1pPr algn="r">
              <a:defRPr sz="1200">
                <a:solidFill>
                  <a:schemeClr val="tx1">
                    <a:tint val="75000"/>
                  </a:schemeClr>
                </a:solidFill>
              </a:defRPr>
            </a:lvl1pPr>
          </a:lstStyle>
          <a:p>
            <a:pPr defTabSz="914342"/>
            <a:fld id="{B6F15528-21DE-4FAA-801E-634DDDAF4B2B}" type="slidenum">
              <a:rPr lang="en-US" smtClean="0">
                <a:solidFill>
                  <a:prstClr val="black">
                    <a:tint val="75000"/>
                  </a:prstClr>
                </a:solidFill>
              </a:rPr>
              <a:pPr defTabSz="914342"/>
              <a:t>‹#›</a:t>
            </a:fld>
            <a:endParaRPr lang="en-US">
              <a:solidFill>
                <a:prstClr val="black">
                  <a:tint val="75000"/>
                </a:prstClr>
              </a:solidFill>
            </a:endParaRPr>
          </a:p>
        </p:txBody>
      </p:sp>
    </p:spTree>
    <p:extLst>
      <p:ext uri="{BB962C8B-B14F-4D97-AF65-F5344CB8AC3E}">
        <p14:creationId xmlns:p14="http://schemas.microsoft.com/office/powerpoint/2010/main" val="19777110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hf hdr="0" ftr="0" dt="0"/>
  <p:txStyles>
    <p:titleStyle>
      <a:lvl1pPr algn="ctr" defTabSz="914342" rtl="0" eaLnBrk="1" latinLnBrk="0" hangingPunct="1">
        <a:spcBef>
          <a:spcPct val="0"/>
        </a:spcBef>
        <a:buNone/>
        <a:defRPr sz="4400" kern="1200">
          <a:solidFill>
            <a:schemeClr val="tx1"/>
          </a:solidFill>
          <a:latin typeface="+mj-lt"/>
          <a:ea typeface="+mj-ea"/>
          <a:cs typeface="+mj-cs"/>
        </a:defRPr>
      </a:lvl1pPr>
    </p:titleStyle>
    <p:bodyStyle>
      <a:lvl1pPr marL="342878" indent="-342878" algn="l" defTabSz="914342"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03" indent="-285732" algn="l" defTabSz="914342"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927" indent="-228585" algn="l" defTabSz="914342"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098" indent="-228585" algn="l" defTabSz="914342"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268" indent="-228585" algn="l" defTabSz="914342"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439" indent="-228585" algn="l" defTabSz="91434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10" indent="-228585" algn="l" defTabSz="91434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781" indent="-228585" algn="l" defTabSz="91434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951" indent="-228585" algn="l" defTabSz="914342"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42" rtl="0" eaLnBrk="1" latinLnBrk="0" hangingPunct="1">
        <a:defRPr sz="1800" kern="1200">
          <a:solidFill>
            <a:schemeClr val="tx1"/>
          </a:solidFill>
          <a:latin typeface="+mn-lt"/>
          <a:ea typeface="+mn-ea"/>
          <a:cs typeface="+mn-cs"/>
        </a:defRPr>
      </a:lvl1pPr>
      <a:lvl2pPr marL="457171" algn="l" defTabSz="914342" rtl="0" eaLnBrk="1" latinLnBrk="0" hangingPunct="1">
        <a:defRPr sz="1800" kern="1200">
          <a:solidFill>
            <a:schemeClr val="tx1"/>
          </a:solidFill>
          <a:latin typeface="+mn-lt"/>
          <a:ea typeface="+mn-ea"/>
          <a:cs typeface="+mn-cs"/>
        </a:defRPr>
      </a:lvl2pPr>
      <a:lvl3pPr marL="914342" algn="l" defTabSz="914342" rtl="0" eaLnBrk="1" latinLnBrk="0" hangingPunct="1">
        <a:defRPr sz="1800" kern="1200">
          <a:solidFill>
            <a:schemeClr val="tx1"/>
          </a:solidFill>
          <a:latin typeface="+mn-lt"/>
          <a:ea typeface="+mn-ea"/>
          <a:cs typeface="+mn-cs"/>
        </a:defRPr>
      </a:lvl3pPr>
      <a:lvl4pPr marL="1371513" algn="l" defTabSz="914342" rtl="0" eaLnBrk="1" latinLnBrk="0" hangingPunct="1">
        <a:defRPr sz="1800" kern="1200">
          <a:solidFill>
            <a:schemeClr val="tx1"/>
          </a:solidFill>
          <a:latin typeface="+mn-lt"/>
          <a:ea typeface="+mn-ea"/>
          <a:cs typeface="+mn-cs"/>
        </a:defRPr>
      </a:lvl4pPr>
      <a:lvl5pPr marL="1828683" algn="l" defTabSz="914342" rtl="0" eaLnBrk="1" latinLnBrk="0" hangingPunct="1">
        <a:defRPr sz="1800" kern="1200">
          <a:solidFill>
            <a:schemeClr val="tx1"/>
          </a:solidFill>
          <a:latin typeface="+mn-lt"/>
          <a:ea typeface="+mn-ea"/>
          <a:cs typeface="+mn-cs"/>
        </a:defRPr>
      </a:lvl5pPr>
      <a:lvl6pPr marL="2285853" algn="l" defTabSz="914342" rtl="0" eaLnBrk="1" latinLnBrk="0" hangingPunct="1">
        <a:defRPr sz="1800" kern="1200">
          <a:solidFill>
            <a:schemeClr val="tx1"/>
          </a:solidFill>
          <a:latin typeface="+mn-lt"/>
          <a:ea typeface="+mn-ea"/>
          <a:cs typeface="+mn-cs"/>
        </a:defRPr>
      </a:lvl6pPr>
      <a:lvl7pPr marL="2743024" algn="l" defTabSz="914342" rtl="0" eaLnBrk="1" latinLnBrk="0" hangingPunct="1">
        <a:defRPr sz="1800" kern="1200">
          <a:solidFill>
            <a:schemeClr val="tx1"/>
          </a:solidFill>
          <a:latin typeface="+mn-lt"/>
          <a:ea typeface="+mn-ea"/>
          <a:cs typeface="+mn-cs"/>
        </a:defRPr>
      </a:lvl7pPr>
      <a:lvl8pPr marL="3200195" algn="l" defTabSz="914342" rtl="0" eaLnBrk="1" latinLnBrk="0" hangingPunct="1">
        <a:defRPr sz="1800" kern="1200">
          <a:solidFill>
            <a:schemeClr val="tx1"/>
          </a:solidFill>
          <a:latin typeface="+mn-lt"/>
          <a:ea typeface="+mn-ea"/>
          <a:cs typeface="+mn-cs"/>
        </a:defRPr>
      </a:lvl8pPr>
      <a:lvl9pPr marL="3657366" algn="l" defTabSz="914342"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hpsc.ie/a-z/sexuallytransmittedinfections/publications/stireports" TargetMode="External"/><Relationship Id="rId2" Type="http://schemas.openxmlformats.org/officeDocument/2006/relationships/hyperlink" Target="https://www.hpsc.ie/a-z/sexuallytransmittedinfection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man2man.ie/" TargetMode="External"/><Relationship Id="rId2" Type="http://schemas.openxmlformats.org/officeDocument/2006/relationships/hyperlink" Target="https://www.sexualwellbeing.ie/sexual-health/hse-sti-services-in-ireland.htmla"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b4udecide.ie/" TargetMode="External"/><Relationship Id="rId2" Type="http://schemas.openxmlformats.org/officeDocument/2006/relationships/hyperlink" Target="https://www.hpsc.ie/a-z/sexuallytransmittedinfections/publications/stireports/stiweeklyreports/" TargetMode="External"/><Relationship Id="rId1" Type="http://schemas.openxmlformats.org/officeDocument/2006/relationships/slideLayout" Target="../slideLayouts/slideLayout2.xml"/><Relationship Id="rId6" Type="http://schemas.openxmlformats.org/officeDocument/2006/relationships/hyperlink" Target="http://www.belongto.org/" TargetMode="External"/><Relationship Id="rId5" Type="http://schemas.openxmlformats.org/officeDocument/2006/relationships/hyperlink" Target="https://www.youthworkireland.ie/what-we-do/sexual-health-issues" TargetMode="External"/><Relationship Id="rId4" Type="http://schemas.openxmlformats.org/officeDocument/2006/relationships/hyperlink" Target="https://spunout.ie/health/category/sexually-transmitted-infection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228034" y="4571735"/>
            <a:ext cx="8745088" cy="838006"/>
          </a:xfrm>
        </p:spPr>
        <p:txBody>
          <a:bodyPr>
            <a:normAutofit fontScale="85000" lnSpcReduction="10000"/>
          </a:bodyPr>
          <a:lstStyle/>
          <a:p>
            <a:r>
              <a:rPr lang="en-IE" dirty="0" smtClean="0">
                <a:latin typeface="Arial" panose="020B0604020202020204" pitchFamily="34" charset="0"/>
                <a:cs typeface="Arial" panose="020B0604020202020204" pitchFamily="34" charset="0"/>
              </a:rPr>
              <a:t>Sexually </a:t>
            </a:r>
            <a:r>
              <a:rPr lang="en-IE" dirty="0">
                <a:latin typeface="Arial" panose="020B0604020202020204" pitchFamily="34" charset="0"/>
                <a:cs typeface="Arial" panose="020B0604020202020204" pitchFamily="34" charset="0"/>
              </a:rPr>
              <a:t>Transmitted Infections (STIs) </a:t>
            </a:r>
            <a:r>
              <a:rPr lang="en-IE" dirty="0" smtClean="0">
                <a:latin typeface="Arial" panose="020B0604020202020204" pitchFamily="34" charset="0"/>
                <a:cs typeface="Arial" panose="020B0604020202020204" pitchFamily="34" charset="0"/>
              </a:rPr>
              <a:t>among Young People</a:t>
            </a:r>
          </a:p>
          <a:p>
            <a:r>
              <a:rPr lang="en-IE" smtClean="0">
                <a:latin typeface="Arial" panose="020B0604020202020204" pitchFamily="34" charset="0"/>
                <a:cs typeface="Arial" panose="020B0604020202020204" pitchFamily="34" charset="0"/>
              </a:rPr>
              <a:t>in Ireland, 2018</a:t>
            </a:r>
            <a:endParaRPr lang="en-IE" dirty="0">
              <a:latin typeface="Arial" panose="020B0604020202020204" pitchFamily="34" charset="0"/>
              <a:cs typeface="Arial" panose="020B0604020202020204" pitchFamily="34" charset="0"/>
            </a:endParaRPr>
          </a:p>
        </p:txBody>
      </p:sp>
      <p:sp>
        <p:nvSpPr>
          <p:cNvPr id="6" name="Title 5"/>
          <p:cNvSpPr>
            <a:spLocks noGrp="1"/>
          </p:cNvSpPr>
          <p:nvPr>
            <p:ph type="ctrTitle" idx="4294967295"/>
          </p:nvPr>
        </p:nvSpPr>
        <p:spPr>
          <a:xfrm>
            <a:off x="228035" y="3733729"/>
            <a:ext cx="7659096" cy="685642"/>
          </a:xfrm>
        </p:spPr>
        <p:txBody>
          <a:bodyPr>
            <a:normAutofit fontScale="90000"/>
          </a:bodyPr>
          <a:lstStyle/>
          <a:p>
            <a:pPr algn="l"/>
            <a:r>
              <a:rPr lang="en-IE" sz="3000" b="1" dirty="0">
                <a:solidFill>
                  <a:schemeClr val="bg1"/>
                </a:solidFill>
                <a:latin typeface="Arial" panose="020B0604020202020204" pitchFamily="34" charset="0"/>
                <a:ea typeface="Tahoma" panose="020B0604030504040204" pitchFamily="34" charset="0"/>
                <a:cs typeface="Arial" panose="020B0604020202020204" pitchFamily="34" charset="0"/>
              </a:rPr>
              <a:t>Health</a:t>
            </a:r>
            <a:r>
              <a:rPr lang="en-IE" dirty="0" smtClean="0">
                <a:latin typeface="Arial" panose="020B0604020202020204" pitchFamily="34" charset="0"/>
                <a:cs typeface="Arial" panose="020B0604020202020204" pitchFamily="34" charset="0"/>
              </a:rPr>
              <a:t> </a:t>
            </a:r>
            <a:r>
              <a:rPr lang="en-IE" sz="3000" b="1" dirty="0">
                <a:solidFill>
                  <a:schemeClr val="bg1"/>
                </a:solidFill>
                <a:latin typeface="Arial" panose="020B0604020202020204" pitchFamily="34" charset="0"/>
                <a:ea typeface="Tahoma" panose="020B0604030504040204" pitchFamily="34" charset="0"/>
                <a:cs typeface="Arial" panose="020B0604020202020204" pitchFamily="34" charset="0"/>
              </a:rPr>
              <a:t>Protection Surveillance Centre</a:t>
            </a:r>
          </a:p>
        </p:txBody>
      </p:sp>
      <p:sp>
        <p:nvSpPr>
          <p:cNvPr id="2" name="TextBox 1"/>
          <p:cNvSpPr txBox="1"/>
          <p:nvPr/>
        </p:nvSpPr>
        <p:spPr>
          <a:xfrm>
            <a:off x="7115587" y="5805264"/>
            <a:ext cx="2009863" cy="369332"/>
          </a:xfrm>
          <a:prstGeom prst="rect">
            <a:avLst/>
          </a:prstGeom>
          <a:noFill/>
        </p:spPr>
        <p:txBody>
          <a:bodyPr wrap="square" rtlCol="0">
            <a:spAutoFit/>
          </a:bodyPr>
          <a:lstStyle/>
          <a:p>
            <a:r>
              <a:rPr lang="en-IE" b="1" dirty="0" smtClean="0">
                <a:solidFill>
                  <a:schemeClr val="bg1"/>
                </a:solidFill>
                <a:latin typeface="Arial" panose="020B0604020202020204" pitchFamily="34" charset="0"/>
                <a:cs typeface="Arial" panose="020B0604020202020204" pitchFamily="34" charset="0"/>
              </a:rPr>
              <a:t>November</a:t>
            </a:r>
            <a:r>
              <a:rPr lang="en-IE" b="1" dirty="0" smtClean="0">
                <a:solidFill>
                  <a:schemeClr val="bg1"/>
                </a:solidFill>
                <a:latin typeface="Arial" panose="020B0604020202020204" pitchFamily="34" charset="0"/>
                <a:cs typeface="Arial" panose="020B0604020202020204" pitchFamily="34" charset="0"/>
              </a:rPr>
              <a:t>, </a:t>
            </a:r>
            <a:r>
              <a:rPr lang="en-IE" b="1" dirty="0">
                <a:solidFill>
                  <a:schemeClr val="bg1"/>
                </a:solidFill>
                <a:latin typeface="Arial" panose="020B0604020202020204" pitchFamily="34" charset="0"/>
                <a:cs typeface="Arial" panose="020B0604020202020204" pitchFamily="34" charset="0"/>
              </a:rPr>
              <a:t>2019</a:t>
            </a:r>
          </a:p>
        </p:txBody>
      </p:sp>
    </p:spTree>
    <p:extLst>
      <p:ext uri="{BB962C8B-B14F-4D97-AF65-F5344CB8AC3E}">
        <p14:creationId xmlns:p14="http://schemas.microsoft.com/office/powerpoint/2010/main" val="34222354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latin typeface="Arial" panose="020B0604020202020204" pitchFamily="34" charset="0"/>
                <a:cs typeface="Arial" panose="020B0604020202020204" pitchFamily="34" charset="0"/>
              </a:rPr>
              <a:t>Acknowledgements</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pPr marL="0" indent="0">
              <a:buNone/>
            </a:pPr>
            <a:endParaRPr lang="en-IE" dirty="0" smtClean="0">
              <a:latin typeface="Arial" panose="020B0604020202020204" pitchFamily="34" charset="0"/>
              <a:cs typeface="Arial" panose="020B0604020202020204" pitchFamily="34" charset="0"/>
            </a:endParaRPr>
          </a:p>
          <a:p>
            <a:pPr marL="0" indent="0">
              <a:buNone/>
            </a:pPr>
            <a:r>
              <a:rPr lang="en-IE" dirty="0" smtClean="0">
                <a:latin typeface="Arial" panose="020B0604020202020204" pitchFamily="34" charset="0"/>
                <a:cs typeface="Arial" panose="020B0604020202020204" pitchFamily="34" charset="0"/>
              </a:rPr>
              <a:t>The </a:t>
            </a:r>
            <a:r>
              <a:rPr lang="en-IE" dirty="0">
                <a:latin typeface="Arial" panose="020B0604020202020204" pitchFamily="34" charset="0"/>
                <a:cs typeface="Arial" panose="020B0604020202020204" pitchFamily="34" charset="0"/>
              </a:rPr>
              <a:t>Health Protection Surveillance Centre (HPSC) would like to thank all those who provided the data for this report, particularly the STI clinics, infectious disease surveillance staff within the Departments of Public Health, the laboratories and GP clinics.</a:t>
            </a:r>
          </a:p>
          <a:p>
            <a:endParaRPr lang="en-IE" dirty="0">
              <a:latin typeface="Arial" panose="020B0604020202020204" pitchFamily="34" charset="0"/>
              <a:cs typeface="Arial" panose="020B0604020202020204" pitchFamily="34" charset="0"/>
            </a:endParaRPr>
          </a:p>
          <a:p>
            <a:pPr marL="0" indent="0">
              <a:buNone/>
            </a:pPr>
            <a:r>
              <a:rPr lang="en-IE" dirty="0">
                <a:latin typeface="Arial" panose="020B0604020202020204" pitchFamily="34" charset="0"/>
                <a:cs typeface="Arial" panose="020B0604020202020204" pitchFamily="34" charset="0"/>
              </a:rPr>
              <a:t>STI data were extracted from CIDR between July and September, 2019, and may differ from those previously published due to ongoing updating of notification data in CIDR. </a:t>
            </a:r>
          </a:p>
          <a:p>
            <a:endParaRPr lang="en-IE" dirty="0" smtClean="0"/>
          </a:p>
          <a:p>
            <a:pPr marL="0" indent="0">
              <a:buNone/>
            </a:pPr>
            <a:r>
              <a:rPr lang="en-IE" dirty="0">
                <a:latin typeface="Arial" panose="020B0604020202020204" pitchFamily="34" charset="0"/>
                <a:cs typeface="Arial" panose="020B0604020202020204" pitchFamily="34" charset="0"/>
              </a:rPr>
              <a:t>These slides may be copied and reproduced, provided HPSC is acknowledged. Suggested citation: HSE-Health Protection Surveillance Centre. </a:t>
            </a:r>
            <a:r>
              <a:rPr lang="en-IE" dirty="0" smtClean="0">
                <a:latin typeface="Arial" panose="020B0604020202020204" pitchFamily="34" charset="0"/>
                <a:cs typeface="Arial" panose="020B0604020202020204" pitchFamily="34" charset="0"/>
              </a:rPr>
              <a:t>STIs in young people </a:t>
            </a:r>
            <a:r>
              <a:rPr lang="en-IE" dirty="0" err="1">
                <a:latin typeface="Arial" panose="020B0604020202020204" pitchFamily="34" charset="0"/>
                <a:cs typeface="Arial" panose="020B0604020202020204" pitchFamily="34" charset="0"/>
              </a:rPr>
              <a:t>slideset</a:t>
            </a:r>
            <a:r>
              <a:rPr lang="en-IE" dirty="0">
                <a:latin typeface="Arial" panose="020B0604020202020204" pitchFamily="34" charset="0"/>
                <a:cs typeface="Arial" panose="020B0604020202020204" pitchFamily="34" charset="0"/>
              </a:rPr>
              <a:t> 2018. Dublin: HPSC; 2019.</a:t>
            </a:r>
          </a:p>
          <a:p>
            <a:pPr marL="0" indent="0">
              <a:buNone/>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2</a:t>
            </a:fld>
            <a:endParaRPr lang="en-US">
              <a:solidFill>
                <a:prstClr val="black">
                  <a:tint val="75000"/>
                </a:prstClr>
              </a:solidFill>
            </a:endParaRPr>
          </a:p>
        </p:txBody>
      </p:sp>
    </p:spTree>
    <p:extLst>
      <p:ext uri="{BB962C8B-B14F-4D97-AF65-F5344CB8AC3E}">
        <p14:creationId xmlns:p14="http://schemas.microsoft.com/office/powerpoint/2010/main" val="29117232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latin typeface="Arial" panose="020B0604020202020204" pitchFamily="34" charset="0"/>
                <a:cs typeface="Arial" panose="020B0604020202020204" pitchFamily="34" charset="0"/>
              </a:rPr>
              <a:t>STIs in young people, 2018</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67544" y="1340769"/>
            <a:ext cx="4402832" cy="3960440"/>
          </a:xfrm>
        </p:spPr>
        <p:txBody>
          <a:bodyPr/>
          <a:lstStyle/>
          <a:p>
            <a:pPr marL="0" lvl="0" indent="0" defTabSz="1088502">
              <a:buNone/>
              <a:defRPr/>
            </a:pPr>
            <a:r>
              <a:rPr lang="en-IE" dirty="0">
                <a:solidFill>
                  <a:prstClr val="black"/>
                </a:solidFill>
                <a:latin typeface="Arial" panose="020B0604020202020204" pitchFamily="34" charset="0"/>
                <a:cs typeface="Arial" panose="020B0604020202020204" pitchFamily="34" charset="0"/>
              </a:rPr>
              <a:t>These slides present data on STIs notified to HPSC during </a:t>
            </a:r>
            <a:r>
              <a:rPr lang="en-IE" dirty="0" smtClean="0">
                <a:solidFill>
                  <a:prstClr val="black"/>
                </a:solidFill>
                <a:latin typeface="Arial" panose="020B0604020202020204" pitchFamily="34" charset="0"/>
                <a:cs typeface="Arial" panose="020B0604020202020204" pitchFamily="34" charset="0"/>
              </a:rPr>
              <a:t>2018 via CIDR and include notifications of chlamydia, gonorrhoea and genital herpes in young people (individuals aged 15-24 years old).</a:t>
            </a:r>
          </a:p>
          <a:p>
            <a:pPr marL="0" lvl="0" indent="0" defTabSz="1088502">
              <a:buNone/>
              <a:defRPr/>
            </a:pPr>
            <a:endParaRPr lang="en-IE" dirty="0" smtClean="0">
              <a:solidFill>
                <a:prstClr val="black"/>
              </a:solidFill>
              <a:latin typeface="Arial" panose="020B0604020202020204" pitchFamily="34" charset="0"/>
              <a:cs typeface="Arial" panose="020B0604020202020204" pitchFamily="34" charset="0"/>
            </a:endParaRPr>
          </a:p>
          <a:p>
            <a:pPr marL="0" lvl="0" indent="0" defTabSz="1088502">
              <a:buNone/>
              <a:defRPr/>
            </a:pPr>
            <a:endParaRPr lang="en-IE" dirty="0">
              <a:solidFill>
                <a:prstClr val="black"/>
              </a:solidFill>
              <a:latin typeface="Arial" panose="020B0604020202020204" pitchFamily="34" charset="0"/>
              <a:cs typeface="Arial" panose="020B0604020202020204" pitchFamily="34" charset="0"/>
            </a:endParaRPr>
          </a:p>
          <a:p>
            <a:pPr marL="0" lvl="0" indent="0" defTabSz="1088502">
              <a:buNone/>
              <a:defRPr/>
            </a:pPr>
            <a:r>
              <a:rPr lang="en-IE" dirty="0">
                <a:solidFill>
                  <a:prstClr val="black"/>
                </a:solidFill>
                <a:latin typeface="Arial" panose="020B0604020202020204" pitchFamily="34" charset="0"/>
                <a:cs typeface="Arial" panose="020B0604020202020204" pitchFamily="34" charset="0"/>
              </a:rPr>
              <a:t>More detailed reports on the epidemiology of STIs for 2018 are available on the HPSC </a:t>
            </a:r>
            <a:r>
              <a:rPr lang="en-IE" dirty="0" smtClean="0">
                <a:solidFill>
                  <a:prstClr val="black"/>
                </a:solidFill>
                <a:latin typeface="Arial" panose="020B0604020202020204" pitchFamily="34" charset="0"/>
                <a:cs typeface="Arial" panose="020B0604020202020204" pitchFamily="34" charset="0"/>
              </a:rPr>
              <a:t>website.</a:t>
            </a:r>
            <a:endParaRPr lang="en-IE" dirty="0">
              <a:solidFill>
                <a:prstClr val="black"/>
              </a:solidFill>
              <a:latin typeface="Arial" panose="020B0604020202020204" pitchFamily="34" charset="0"/>
              <a:cs typeface="Arial" panose="020B0604020202020204" pitchFamily="34" charset="0"/>
            </a:endParaRP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3</a:t>
            </a:fld>
            <a:endParaRPr lang="en-US">
              <a:solidFill>
                <a:prstClr val="black">
                  <a:tint val="75000"/>
                </a:prstClr>
              </a:solidFill>
            </a:endParaRPr>
          </a:p>
        </p:txBody>
      </p:sp>
      <p:sp>
        <p:nvSpPr>
          <p:cNvPr id="5" name="Rectangle 4"/>
          <p:cNvSpPr/>
          <p:nvPr/>
        </p:nvSpPr>
        <p:spPr>
          <a:xfrm>
            <a:off x="4823115" y="1484784"/>
            <a:ext cx="4104456" cy="3477875"/>
          </a:xfrm>
          <a:prstGeom prst="rect">
            <a:avLst/>
          </a:prstGeom>
        </p:spPr>
        <p:txBody>
          <a:bodyPr wrap="square">
            <a:spAutoFit/>
          </a:bodyPr>
          <a:lstStyle/>
          <a:p>
            <a:pPr lvl="0" defTabSz="1088502">
              <a:defRPr/>
            </a:pPr>
            <a:r>
              <a:rPr lang="en-IE" sz="2000" dirty="0">
                <a:solidFill>
                  <a:prstClr val="black"/>
                </a:solidFill>
                <a:latin typeface="Arial" panose="020B0604020202020204" pitchFamily="34" charset="0"/>
                <a:cs typeface="Arial" panose="020B0604020202020204" pitchFamily="34" charset="0"/>
                <a:hlinkClick r:id="rId2"/>
              </a:rPr>
              <a:t>https://www.hpsc.ie/a-z/sexuallytransmittedinfections/</a:t>
            </a:r>
            <a:endParaRPr lang="en-IE" sz="2000" dirty="0">
              <a:solidFill>
                <a:prstClr val="black"/>
              </a:solidFill>
              <a:latin typeface="Arial" panose="020B0604020202020204" pitchFamily="34" charset="0"/>
              <a:cs typeface="Arial" panose="020B0604020202020204" pitchFamily="34" charset="0"/>
            </a:endParaRPr>
          </a:p>
          <a:p>
            <a:pPr lvl="0" defTabSz="1088502">
              <a:spcAft>
                <a:spcPts val="1200"/>
              </a:spcAft>
              <a:defRPr/>
            </a:pPr>
            <a:endParaRPr lang="en-IE" sz="2000" dirty="0" smtClean="0">
              <a:solidFill>
                <a:prstClr val="black"/>
              </a:solidFill>
              <a:latin typeface="Arial" panose="020B0604020202020204" pitchFamily="34" charset="0"/>
              <a:cs typeface="Arial" panose="020B0604020202020204" pitchFamily="34" charset="0"/>
            </a:endParaRPr>
          </a:p>
          <a:p>
            <a:pPr lvl="0" defTabSz="1088502">
              <a:spcAft>
                <a:spcPts val="1200"/>
              </a:spcAft>
              <a:defRPr/>
            </a:pPr>
            <a:endParaRPr lang="en-IE" sz="2000" dirty="0" smtClean="0">
              <a:solidFill>
                <a:prstClr val="black"/>
              </a:solidFill>
              <a:latin typeface="Arial" panose="020B0604020202020204" pitchFamily="34" charset="0"/>
              <a:cs typeface="Arial" panose="020B0604020202020204" pitchFamily="34" charset="0"/>
            </a:endParaRPr>
          </a:p>
          <a:p>
            <a:pPr lvl="0" defTabSz="1088502">
              <a:spcAft>
                <a:spcPts val="1200"/>
              </a:spcAft>
              <a:defRPr/>
            </a:pPr>
            <a:endParaRPr lang="en-IE" sz="2000" dirty="0" smtClean="0">
              <a:solidFill>
                <a:prstClr val="black"/>
              </a:solidFill>
              <a:latin typeface="Arial" panose="020B0604020202020204" pitchFamily="34" charset="0"/>
              <a:cs typeface="Arial" panose="020B0604020202020204" pitchFamily="34" charset="0"/>
            </a:endParaRPr>
          </a:p>
          <a:p>
            <a:pPr lvl="0" defTabSz="1088502">
              <a:spcAft>
                <a:spcPts val="1200"/>
              </a:spcAft>
              <a:defRPr/>
            </a:pPr>
            <a:endParaRPr lang="en-IE" sz="2000" dirty="0">
              <a:solidFill>
                <a:prstClr val="black"/>
              </a:solidFill>
              <a:latin typeface="Arial" panose="020B0604020202020204" pitchFamily="34" charset="0"/>
              <a:cs typeface="Arial" panose="020B0604020202020204" pitchFamily="34" charset="0"/>
            </a:endParaRPr>
          </a:p>
          <a:p>
            <a:pPr lvl="0" defTabSz="1088502">
              <a:spcAft>
                <a:spcPts val="1200"/>
              </a:spcAft>
              <a:defRPr/>
            </a:pPr>
            <a:r>
              <a:rPr lang="en-IE" sz="2000" dirty="0">
                <a:solidFill>
                  <a:prstClr val="black"/>
                </a:solidFill>
                <a:latin typeface="Arial" panose="020B0604020202020204" pitchFamily="34" charset="0"/>
                <a:cs typeface="Arial" panose="020B0604020202020204" pitchFamily="34" charset="0"/>
                <a:hlinkClick r:id="rId3"/>
              </a:rPr>
              <a:t>https://www.hpsc.ie/a-z/sexuallytransmittedinfections/publications/stireports</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011855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latin typeface="Arial" panose="020B0604020202020204" pitchFamily="34" charset="0"/>
                <a:cs typeface="Arial" panose="020B0604020202020204" pitchFamily="34" charset="0"/>
              </a:rPr>
              <a:t>STIs in young people (15-24 year-olds)</a:t>
            </a: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4</a:t>
            </a:fld>
            <a:endParaRPr lang="en-US">
              <a:solidFill>
                <a:prstClr val="black">
                  <a:tint val="75000"/>
                </a:prstClr>
              </a:solidFill>
            </a:endParaRPr>
          </a:p>
        </p:txBody>
      </p:sp>
      <p:sp>
        <p:nvSpPr>
          <p:cNvPr id="5" name="TextBox 4"/>
          <p:cNvSpPr txBox="1"/>
          <p:nvPr/>
        </p:nvSpPr>
        <p:spPr>
          <a:xfrm>
            <a:off x="532344" y="764704"/>
            <a:ext cx="4471704" cy="400110"/>
          </a:xfrm>
          <a:prstGeom prst="rect">
            <a:avLst/>
          </a:prstGeom>
          <a:noFill/>
        </p:spPr>
        <p:txBody>
          <a:bodyPr wrap="square" rtlCol="0">
            <a:spAutoFit/>
          </a:bodyPr>
          <a:lstStyle/>
          <a:p>
            <a:r>
              <a:rPr lang="en-IE" sz="2000" dirty="0">
                <a:solidFill>
                  <a:schemeClr val="bg1">
                    <a:lumMod val="65000"/>
                  </a:schemeClr>
                </a:solidFill>
                <a:latin typeface="Arial" panose="020B0604020202020204" pitchFamily="34" charset="0"/>
                <a:cs typeface="Arial" panose="020B0604020202020204" pitchFamily="34" charset="0"/>
              </a:rPr>
              <a:t>3</a:t>
            </a:r>
            <a:r>
              <a:rPr lang="en-IE" sz="2000" dirty="0" smtClean="0">
                <a:solidFill>
                  <a:schemeClr val="bg1">
                    <a:lumMod val="65000"/>
                  </a:schemeClr>
                </a:solidFill>
                <a:latin typeface="Arial" panose="020B0604020202020204" pitchFamily="34" charset="0"/>
                <a:cs typeface="Arial" panose="020B0604020202020204" pitchFamily="34" charset="0"/>
              </a:rPr>
              <a:t>% increase compared to 2017</a:t>
            </a:r>
            <a:endParaRPr lang="en-US" sz="2000" dirty="0">
              <a:solidFill>
                <a:schemeClr val="bg1">
                  <a:lumMod val="65000"/>
                </a:schemeClr>
              </a:solidFill>
              <a:latin typeface="Arial" panose="020B0604020202020204" pitchFamily="34" charset="0"/>
              <a:cs typeface="Arial" panose="020B0604020202020204" pitchFamily="34" charset="0"/>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952817791"/>
              </p:ext>
            </p:extLst>
          </p:nvPr>
        </p:nvGraphicFramePr>
        <p:xfrm>
          <a:off x="971600" y="1628800"/>
          <a:ext cx="7056785" cy="2592289"/>
        </p:xfrm>
        <a:graphic>
          <a:graphicData uri="http://schemas.openxmlformats.org/drawingml/2006/table">
            <a:tbl>
              <a:tblPr/>
              <a:tblGrid>
                <a:gridCol w="3014023"/>
                <a:gridCol w="1245315"/>
                <a:gridCol w="1263363"/>
                <a:gridCol w="1534084"/>
              </a:tblGrid>
              <a:tr h="360041">
                <a:tc>
                  <a:txBody>
                    <a:bodyPr/>
                    <a:lstStyle/>
                    <a:p>
                      <a:pPr algn="l" fontAlgn="b"/>
                      <a:r>
                        <a:rPr lang="en-US" sz="1600" b="1" i="0" u="none" strike="noStrike" dirty="0">
                          <a:solidFill>
                            <a:srgbClr val="000000"/>
                          </a:solidFill>
                          <a:effectLst/>
                          <a:latin typeface="Arial"/>
                        </a:rPr>
                        <a:t>STIs in 15-24 year-olds</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600" b="1" i="0" u="none" strike="noStrike" dirty="0">
                          <a:solidFill>
                            <a:srgbClr val="000000"/>
                          </a:solidFill>
                          <a:effectLst/>
                          <a:latin typeface="Arial"/>
                        </a:rPr>
                        <a:t>2017</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600" b="1" i="0" u="none" strike="noStrike">
                          <a:solidFill>
                            <a:srgbClr val="000000"/>
                          </a:solidFill>
                          <a:effectLst/>
                          <a:latin typeface="Arial"/>
                        </a:rPr>
                        <a:t>2018</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600" b="1" i="0" u="none" strike="noStrike">
                          <a:solidFill>
                            <a:srgbClr val="000000"/>
                          </a:solidFill>
                          <a:effectLst/>
                          <a:latin typeface="Arial"/>
                        </a:rPr>
                        <a:t>% change</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r>
              <a:tr h="360040">
                <a:tc>
                  <a:txBody>
                    <a:bodyPr/>
                    <a:lstStyle/>
                    <a:p>
                      <a:pPr algn="l" fontAlgn="b"/>
                      <a:r>
                        <a:rPr lang="en-US" sz="1400" b="1" i="0" u="none" strike="noStrike" dirty="0">
                          <a:solidFill>
                            <a:srgbClr val="000000"/>
                          </a:solidFill>
                          <a:effectLst/>
                          <a:latin typeface="Arial"/>
                        </a:rPr>
                        <a:t>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a:solidFill>
                            <a:srgbClr val="000000"/>
                          </a:solidFill>
                          <a:effectLst/>
                          <a:latin typeface="Arial"/>
                        </a:rPr>
                        <a:t>n</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a:solidFill>
                            <a:srgbClr val="000000"/>
                          </a:solidFill>
                          <a:effectLst/>
                          <a:latin typeface="Arial"/>
                        </a:rPr>
                        <a:t>n</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a:solidFill>
                            <a:srgbClr val="000000"/>
                          </a:solidFill>
                          <a:effectLst/>
                          <a:latin typeface="Arial"/>
                        </a:rPr>
                        <a:t>2017-2018</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r>
              <a:tr h="468052">
                <a:tc>
                  <a:txBody>
                    <a:bodyPr/>
                    <a:lstStyle/>
                    <a:p>
                      <a:pPr algn="l" fontAlgn="b"/>
                      <a:r>
                        <a:rPr lang="en-US" sz="1600" b="0" i="0" u="none" strike="noStrike">
                          <a:solidFill>
                            <a:srgbClr val="000000"/>
                          </a:solidFill>
                          <a:effectLst/>
                          <a:latin typeface="Arial"/>
                        </a:rPr>
                        <a:t>Chlamydia</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Arial"/>
                        </a:rPr>
                        <a:t>3,716</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Arial"/>
                        </a:rPr>
                        <a:t>3,922</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Arial"/>
                        </a:rPr>
                        <a:t>+6</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68052">
                <a:tc>
                  <a:txBody>
                    <a:bodyPr/>
                    <a:lstStyle/>
                    <a:p>
                      <a:pPr algn="l" fontAlgn="b"/>
                      <a:r>
                        <a:rPr lang="en-US" sz="1600" b="0" i="0" u="none" strike="noStrike">
                          <a:solidFill>
                            <a:srgbClr val="000000"/>
                          </a:solidFill>
                          <a:effectLst/>
                          <a:latin typeface="Arial"/>
                        </a:rPr>
                        <a:t>Gonorrhoea</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Arial"/>
                        </a:rPr>
                        <a:t>864</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Arial"/>
                        </a:rPr>
                        <a:t>768</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Arial"/>
                        </a:rPr>
                        <a:t>-11</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68052">
                <a:tc>
                  <a:txBody>
                    <a:bodyPr/>
                    <a:lstStyle/>
                    <a:p>
                      <a:pPr algn="l" fontAlgn="b"/>
                      <a:r>
                        <a:rPr lang="en-US" sz="1600" b="0" i="0" u="none" strike="noStrike">
                          <a:solidFill>
                            <a:srgbClr val="000000"/>
                          </a:solidFill>
                          <a:effectLst/>
                          <a:latin typeface="Arial"/>
                        </a:rPr>
                        <a:t>Genital herpes</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Arial"/>
                        </a:rPr>
                        <a:t>596</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Arial"/>
                        </a:rPr>
                        <a:t>623</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Arial"/>
                        </a:rPr>
                        <a:t>+5</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68052">
                <a:tc>
                  <a:txBody>
                    <a:bodyPr/>
                    <a:lstStyle/>
                    <a:p>
                      <a:pPr algn="l" fontAlgn="b"/>
                      <a:r>
                        <a:rPr lang="en-US" sz="1600" b="1" i="0" u="none" strike="noStrike" dirty="0">
                          <a:solidFill>
                            <a:srgbClr val="000000"/>
                          </a:solidFill>
                          <a:effectLst/>
                          <a:latin typeface="Arial"/>
                        </a:rPr>
                        <a:t>Total</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Arial"/>
                        </a:rPr>
                        <a:t>5,176</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Arial"/>
                        </a:rPr>
                        <a:t>5,313</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a:solidFill>
                            <a:srgbClr val="000000"/>
                          </a:solidFill>
                          <a:effectLst/>
                          <a:latin typeface="Arial"/>
                        </a:rPr>
                        <a:t>+3</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9648497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mtClean="0">
                <a:latin typeface="Arial" panose="020B0604020202020204" pitchFamily="34" charset="0"/>
                <a:cs typeface="Arial" panose="020B0604020202020204" pitchFamily="34" charset="0"/>
              </a:rPr>
              <a:t>STIs among </a:t>
            </a:r>
            <a:r>
              <a:rPr lang="en-IE" dirty="0" smtClean="0">
                <a:latin typeface="Arial" panose="020B0604020202020204" pitchFamily="34" charset="0"/>
                <a:cs typeface="Arial" panose="020B0604020202020204" pitchFamily="34" charset="0"/>
              </a:rPr>
              <a:t>young people in Ireland, 2018</a:t>
            </a: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5</a:t>
            </a:fld>
            <a:endParaRPr lang="en-US">
              <a:solidFill>
                <a:prstClr val="black">
                  <a:tint val="75000"/>
                </a:prstClr>
              </a:solidFill>
            </a:endParaRPr>
          </a:p>
        </p:txBody>
      </p:sp>
      <p:sp>
        <p:nvSpPr>
          <p:cNvPr id="5" name="TextBox 4"/>
          <p:cNvSpPr txBox="1"/>
          <p:nvPr/>
        </p:nvSpPr>
        <p:spPr>
          <a:xfrm>
            <a:off x="484744" y="764703"/>
            <a:ext cx="5527416" cy="400110"/>
          </a:xfrm>
          <a:prstGeom prst="rect">
            <a:avLst/>
          </a:prstGeom>
          <a:noFill/>
        </p:spPr>
        <p:txBody>
          <a:bodyPr wrap="square" rtlCol="0">
            <a:spAutoFit/>
          </a:bodyPr>
          <a:lstStyle/>
          <a:p>
            <a:r>
              <a:rPr lang="en-IE" sz="2000" dirty="0" smtClean="0">
                <a:solidFill>
                  <a:schemeClr val="bg1">
                    <a:lumMod val="65000"/>
                  </a:schemeClr>
                </a:solidFill>
                <a:latin typeface="Arial" panose="020B0604020202020204" pitchFamily="34" charset="0"/>
                <a:cs typeface="Arial" panose="020B0604020202020204" pitchFamily="34" charset="0"/>
              </a:rPr>
              <a:t>Distribution by sex (15-24 year olds)</a:t>
            </a:r>
            <a:endParaRPr lang="en-US" sz="2000" dirty="0">
              <a:solidFill>
                <a:schemeClr val="bg1">
                  <a:lumMod val="65000"/>
                </a:schemeClr>
              </a:solidFill>
              <a:latin typeface="Arial" panose="020B0604020202020204" pitchFamily="34" charset="0"/>
              <a:cs typeface="Arial" panose="020B0604020202020204" pitchFamily="34" charset="0"/>
            </a:endParaRPr>
          </a:p>
        </p:txBody>
      </p:sp>
      <p:graphicFrame>
        <p:nvGraphicFramePr>
          <p:cNvPr id="6" name="Chart 5"/>
          <p:cNvGraphicFramePr>
            <a:graphicFrameLocks/>
          </p:cNvGraphicFramePr>
          <p:nvPr>
            <p:extLst>
              <p:ext uri="{D42A27DB-BD31-4B8C-83A1-F6EECF244321}">
                <p14:modId xmlns:p14="http://schemas.microsoft.com/office/powerpoint/2010/main" val="4001333653"/>
              </p:ext>
            </p:extLst>
          </p:nvPr>
        </p:nvGraphicFramePr>
        <p:xfrm>
          <a:off x="475892" y="1484784"/>
          <a:ext cx="7984540" cy="390525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077163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latin typeface="Arial" panose="020B0604020202020204" pitchFamily="34" charset="0"/>
                <a:cs typeface="Arial" panose="020B0604020202020204" pitchFamily="34" charset="0"/>
              </a:rPr>
              <a:t>STIs in young people, 2018</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11560" y="1484784"/>
            <a:ext cx="7488832" cy="4641381"/>
          </a:xfrm>
        </p:spPr>
        <p:txBody>
          <a:bodyPr/>
          <a:lstStyle/>
          <a:p>
            <a:pPr>
              <a:buClr>
                <a:srgbClr val="C00000"/>
              </a:buClr>
              <a:buFont typeface="Wingdings" panose="05000000000000000000" pitchFamily="2" charset="2"/>
              <a:buChar char="§"/>
            </a:pPr>
            <a:r>
              <a:rPr lang="en-IE" b="1" dirty="0" smtClean="0">
                <a:latin typeface="Arial" panose="020B0604020202020204" pitchFamily="34" charset="0"/>
                <a:cs typeface="Arial" panose="020B0604020202020204" pitchFamily="34" charset="0"/>
              </a:rPr>
              <a:t>Chlamydia</a:t>
            </a:r>
            <a:r>
              <a:rPr lang="en-IE" dirty="0" smtClean="0">
                <a:latin typeface="Arial" panose="020B0604020202020204" pitchFamily="34" charset="0"/>
                <a:cs typeface="Arial" panose="020B0604020202020204" pitchFamily="34" charset="0"/>
              </a:rPr>
              <a:t> in young people make up </a:t>
            </a:r>
            <a:r>
              <a:rPr lang="en-IE" b="1" dirty="0" smtClean="0">
                <a:latin typeface="Arial" panose="020B0604020202020204" pitchFamily="34" charset="0"/>
                <a:cs typeface="Arial" panose="020B0604020202020204" pitchFamily="34" charset="0"/>
              </a:rPr>
              <a:t>49% </a:t>
            </a:r>
            <a:r>
              <a:rPr lang="en-IE" dirty="0" smtClean="0">
                <a:latin typeface="Arial" panose="020B0604020202020204" pitchFamily="34" charset="0"/>
                <a:cs typeface="Arial" panose="020B0604020202020204" pitchFamily="34" charset="0"/>
              </a:rPr>
              <a:t>of cases reported</a:t>
            </a:r>
          </a:p>
          <a:p>
            <a:pPr lvl="1">
              <a:buClr>
                <a:srgbClr val="C00000"/>
              </a:buClr>
              <a:buFont typeface="Wingdings" panose="05000000000000000000" pitchFamily="2" charset="2"/>
              <a:buChar char="§"/>
            </a:pPr>
            <a:r>
              <a:rPr lang="en-IE" dirty="0" smtClean="0">
                <a:latin typeface="Arial" panose="020B0604020202020204" pitchFamily="34" charset="0"/>
                <a:cs typeface="Arial" panose="020B0604020202020204" pitchFamily="34" charset="0"/>
              </a:rPr>
              <a:t>Notification rate was 680.4 per 100,000 </a:t>
            </a:r>
            <a:r>
              <a:rPr lang="en-IE" dirty="0" smtClean="0">
                <a:latin typeface="Arial" panose="020B0604020202020204" pitchFamily="34" charset="0"/>
                <a:cs typeface="Arial" panose="020B0604020202020204" pitchFamily="34" charset="0"/>
              </a:rPr>
              <a:t>population aged 15-24 years</a:t>
            </a:r>
            <a:endParaRPr lang="en-IE" dirty="0" smtClean="0">
              <a:latin typeface="Arial" panose="020B0604020202020204" pitchFamily="34" charset="0"/>
              <a:cs typeface="Arial" panose="020B0604020202020204" pitchFamily="34" charset="0"/>
            </a:endParaRPr>
          </a:p>
          <a:p>
            <a:pPr marL="0" indent="0">
              <a:buNone/>
            </a:pPr>
            <a:r>
              <a:rPr lang="en-IE" dirty="0" smtClean="0">
                <a:latin typeface="Arial" panose="020B0604020202020204" pitchFamily="34" charset="0"/>
                <a:cs typeface="Arial" panose="020B0604020202020204" pitchFamily="34" charset="0"/>
              </a:rPr>
              <a:t>	</a:t>
            </a:r>
            <a:endParaRPr lang="en-IE" dirty="0">
              <a:latin typeface="Arial" panose="020B0604020202020204" pitchFamily="34" charset="0"/>
              <a:cs typeface="Arial" panose="020B0604020202020204" pitchFamily="34" charset="0"/>
            </a:endParaRPr>
          </a:p>
          <a:p>
            <a:pPr>
              <a:buClr>
                <a:srgbClr val="C00000"/>
              </a:buClr>
              <a:buFont typeface="Wingdings" panose="05000000000000000000" pitchFamily="2" charset="2"/>
              <a:buChar char="§"/>
            </a:pPr>
            <a:r>
              <a:rPr lang="en-IE" b="1" dirty="0" smtClean="0">
                <a:latin typeface="Arial" panose="020B0604020202020204" pitchFamily="34" charset="0"/>
                <a:cs typeface="Arial" panose="020B0604020202020204" pitchFamily="34" charset="0"/>
              </a:rPr>
              <a:t>Gonorrhoea</a:t>
            </a:r>
            <a:r>
              <a:rPr lang="en-IE" dirty="0" smtClean="0">
                <a:latin typeface="Arial" panose="020B0604020202020204" pitchFamily="34" charset="0"/>
                <a:cs typeface="Arial" panose="020B0604020202020204" pitchFamily="34" charset="0"/>
              </a:rPr>
              <a:t> in young people make up </a:t>
            </a:r>
            <a:r>
              <a:rPr lang="en-IE" b="1" dirty="0" smtClean="0">
                <a:latin typeface="Arial" panose="020B0604020202020204" pitchFamily="34" charset="0"/>
                <a:cs typeface="Arial" panose="020B0604020202020204" pitchFamily="34" charset="0"/>
              </a:rPr>
              <a:t>32% </a:t>
            </a:r>
            <a:r>
              <a:rPr lang="en-IE" dirty="0" smtClean="0">
                <a:latin typeface="Arial" panose="020B0604020202020204" pitchFamily="34" charset="0"/>
                <a:cs typeface="Arial" panose="020B0604020202020204" pitchFamily="34" charset="0"/>
              </a:rPr>
              <a:t>of cases reported</a:t>
            </a:r>
          </a:p>
          <a:p>
            <a:pPr lvl="1">
              <a:buClr>
                <a:srgbClr val="C00000"/>
              </a:buClr>
              <a:buFont typeface="Wingdings" panose="05000000000000000000" pitchFamily="2" charset="2"/>
              <a:buChar char="§"/>
            </a:pPr>
            <a:r>
              <a:rPr lang="en-IE" dirty="0" smtClean="0">
                <a:latin typeface="Arial" panose="020B0604020202020204" pitchFamily="34" charset="0"/>
                <a:cs typeface="Arial" panose="020B0604020202020204" pitchFamily="34" charset="0"/>
              </a:rPr>
              <a:t>Notification rate was 133.2 per 100,000 </a:t>
            </a:r>
            <a:r>
              <a:rPr lang="en-IE" dirty="0">
                <a:latin typeface="Arial" panose="020B0604020202020204" pitchFamily="34" charset="0"/>
                <a:cs typeface="Arial" panose="020B0604020202020204" pitchFamily="34" charset="0"/>
              </a:rPr>
              <a:t>population aged 15-24 years</a:t>
            </a:r>
            <a:endParaRPr lang="en-IE" dirty="0" smtClean="0">
              <a:latin typeface="Arial" panose="020B0604020202020204" pitchFamily="34" charset="0"/>
              <a:cs typeface="Arial" panose="020B0604020202020204" pitchFamily="34" charset="0"/>
            </a:endParaRPr>
          </a:p>
          <a:p>
            <a:endParaRPr lang="en-IE" dirty="0">
              <a:latin typeface="Arial" panose="020B0604020202020204" pitchFamily="34" charset="0"/>
              <a:cs typeface="Arial" panose="020B0604020202020204" pitchFamily="34" charset="0"/>
            </a:endParaRPr>
          </a:p>
          <a:p>
            <a:pPr>
              <a:buClr>
                <a:srgbClr val="C00000"/>
              </a:buClr>
              <a:buFont typeface="Wingdings" panose="05000000000000000000" pitchFamily="2" charset="2"/>
              <a:buChar char="§"/>
            </a:pPr>
            <a:r>
              <a:rPr lang="en-IE" b="1" dirty="0" smtClean="0">
                <a:latin typeface="Arial" panose="020B0604020202020204" pitchFamily="34" charset="0"/>
                <a:cs typeface="Arial" panose="020B0604020202020204" pitchFamily="34" charset="0"/>
              </a:rPr>
              <a:t>Genital herpes </a:t>
            </a:r>
            <a:r>
              <a:rPr lang="en-IE" dirty="0" smtClean="0">
                <a:latin typeface="Arial" panose="020B0604020202020204" pitchFamily="34" charset="0"/>
                <a:cs typeface="Arial" panose="020B0604020202020204" pitchFamily="34" charset="0"/>
              </a:rPr>
              <a:t>in young people make up </a:t>
            </a:r>
            <a:r>
              <a:rPr lang="en-IE" b="1" dirty="0" smtClean="0">
                <a:latin typeface="Arial" panose="020B0604020202020204" pitchFamily="34" charset="0"/>
                <a:cs typeface="Arial" panose="020B0604020202020204" pitchFamily="34" charset="0"/>
              </a:rPr>
              <a:t>39% </a:t>
            </a:r>
            <a:r>
              <a:rPr lang="en-IE" dirty="0" smtClean="0">
                <a:latin typeface="Arial" panose="020B0604020202020204" pitchFamily="34" charset="0"/>
                <a:cs typeface="Arial" panose="020B0604020202020204" pitchFamily="34" charset="0"/>
              </a:rPr>
              <a:t>of cases reported</a:t>
            </a:r>
          </a:p>
          <a:p>
            <a:pPr lvl="1">
              <a:buClr>
                <a:srgbClr val="C00000"/>
              </a:buClr>
              <a:buFont typeface="Wingdings" panose="05000000000000000000" pitchFamily="2" charset="2"/>
              <a:buChar char="§"/>
            </a:pPr>
            <a:r>
              <a:rPr lang="en-IE" dirty="0" smtClean="0">
                <a:latin typeface="Arial" panose="020B0604020202020204" pitchFamily="34" charset="0"/>
                <a:cs typeface="Arial" panose="020B0604020202020204" pitchFamily="34" charset="0"/>
              </a:rPr>
              <a:t>Notification rate was 108.1 per 100,000 </a:t>
            </a:r>
            <a:r>
              <a:rPr lang="en-IE" dirty="0">
                <a:latin typeface="Arial" panose="020B0604020202020204" pitchFamily="34" charset="0"/>
                <a:cs typeface="Arial" panose="020B0604020202020204" pitchFamily="34" charset="0"/>
              </a:rPr>
              <a:t>population aged 15-24 years</a:t>
            </a: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6</a:t>
            </a:fld>
            <a:endParaRPr lang="en-US">
              <a:solidFill>
                <a:prstClr val="black">
                  <a:tint val="75000"/>
                </a:prstClr>
              </a:solidFill>
            </a:endParaRPr>
          </a:p>
        </p:txBody>
      </p:sp>
      <p:sp>
        <p:nvSpPr>
          <p:cNvPr id="5" name="TextBox 4"/>
          <p:cNvSpPr txBox="1"/>
          <p:nvPr/>
        </p:nvSpPr>
        <p:spPr>
          <a:xfrm>
            <a:off x="469504" y="791735"/>
            <a:ext cx="5326632" cy="400110"/>
          </a:xfrm>
          <a:prstGeom prst="rect">
            <a:avLst/>
          </a:prstGeom>
          <a:noFill/>
        </p:spPr>
        <p:txBody>
          <a:bodyPr wrap="square" rtlCol="0">
            <a:spAutoFit/>
          </a:bodyPr>
          <a:lstStyle/>
          <a:p>
            <a:r>
              <a:rPr lang="en-IE" sz="2000" dirty="0" smtClean="0">
                <a:solidFill>
                  <a:schemeClr val="bg1">
                    <a:lumMod val="65000"/>
                  </a:schemeClr>
                </a:solidFill>
                <a:latin typeface="Arial" panose="020B0604020202020204" pitchFamily="34" charset="0"/>
                <a:cs typeface="Arial" panose="020B0604020202020204" pitchFamily="34" charset="0"/>
              </a:rPr>
              <a:t>Burden of disease (15-24 year olds)</a:t>
            </a:r>
            <a:endParaRPr lang="en-US" sz="2000" dirty="0">
              <a:solidFill>
                <a:schemeClr val="bg1">
                  <a:lumMod val="6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883650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latin typeface="Arial" panose="020B0604020202020204" pitchFamily="34" charset="0"/>
                <a:cs typeface="Arial" panose="020B0604020202020204" pitchFamily="34" charset="0"/>
              </a:rPr>
              <a:t>Preventing STIs</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99592" y="1052736"/>
            <a:ext cx="7200800" cy="5058817"/>
          </a:xfrm>
        </p:spPr>
        <p:txBody>
          <a:bodyPr>
            <a:normAutofit fontScale="92500"/>
          </a:bodyPr>
          <a:lstStyle/>
          <a:p>
            <a:pPr algn="just" fontAlgn="auto">
              <a:lnSpc>
                <a:spcPct val="150000"/>
              </a:lnSpc>
              <a:buClr>
                <a:srgbClr val="C00000"/>
              </a:buClr>
              <a:buFont typeface="Wingdings" panose="05000000000000000000" pitchFamily="2" charset="2"/>
              <a:buChar char="§"/>
              <a:defRPr/>
            </a:pPr>
            <a:r>
              <a:rPr lang="en-IE" b="1" dirty="0" smtClean="0">
                <a:latin typeface="Arial" panose="020B0604020202020204" pitchFamily="34" charset="0"/>
                <a:cs typeface="Arial" panose="020B0604020202020204" pitchFamily="34" charset="0"/>
              </a:rPr>
              <a:t>Get </a:t>
            </a:r>
            <a:r>
              <a:rPr lang="en-IE" b="1" dirty="0">
                <a:latin typeface="Arial" panose="020B0604020202020204" pitchFamily="34" charset="0"/>
                <a:cs typeface="Arial" panose="020B0604020202020204" pitchFamily="34" charset="0"/>
              </a:rPr>
              <a:t>tested regularly</a:t>
            </a:r>
          </a:p>
          <a:p>
            <a:pPr marL="400025" lvl="1" indent="0">
              <a:lnSpc>
                <a:spcPct val="150000"/>
              </a:lnSpc>
              <a:buClr>
                <a:srgbClr val="C00000"/>
              </a:buClr>
              <a:buNone/>
              <a:defRPr/>
            </a:pPr>
            <a:r>
              <a:rPr lang="en-IE" dirty="0" smtClean="0">
                <a:latin typeface="Arial" panose="020B0604020202020204" pitchFamily="34" charset="0"/>
                <a:cs typeface="Arial" panose="020B0604020202020204" pitchFamily="34" charset="0"/>
              </a:rPr>
              <a:t>For </a:t>
            </a:r>
            <a:r>
              <a:rPr lang="en-IE" dirty="0">
                <a:latin typeface="Arial" panose="020B0604020202020204" pitchFamily="34" charset="0"/>
                <a:cs typeface="Arial" panose="020B0604020202020204" pitchFamily="34" charset="0"/>
              </a:rPr>
              <a:t>information on free sexual health services and </a:t>
            </a:r>
            <a:r>
              <a:rPr lang="en-IE" dirty="0" smtClean="0">
                <a:latin typeface="Arial" panose="020B0604020202020204" pitchFamily="34" charset="0"/>
                <a:cs typeface="Arial" panose="020B0604020202020204" pitchFamily="34" charset="0"/>
              </a:rPr>
              <a:t>STI testing see </a:t>
            </a:r>
            <a:r>
              <a:rPr lang="en-IE" u="sng" dirty="0" smtClean="0">
                <a:solidFill>
                  <a:srgbClr val="1F497D"/>
                </a:solidFill>
                <a:latin typeface="Arial" panose="020B0604020202020204" pitchFamily="34" charset="0"/>
                <a:ea typeface="Calibri"/>
                <a:cs typeface="Arial" panose="020B0604020202020204" pitchFamily="34" charset="0"/>
                <a:hlinkClick r:id="rId2"/>
              </a:rPr>
              <a:t>https</a:t>
            </a:r>
            <a:r>
              <a:rPr lang="en-IE" u="sng" dirty="0">
                <a:solidFill>
                  <a:srgbClr val="1F497D"/>
                </a:solidFill>
                <a:latin typeface="Arial" panose="020B0604020202020204" pitchFamily="34" charset="0"/>
                <a:ea typeface="Calibri"/>
                <a:cs typeface="Arial" panose="020B0604020202020204" pitchFamily="34" charset="0"/>
                <a:hlinkClick r:id="rId2"/>
              </a:rPr>
              <a:t>://</a:t>
            </a:r>
            <a:r>
              <a:rPr lang="en-IE" u="sng" dirty="0" smtClean="0">
                <a:solidFill>
                  <a:srgbClr val="1F497D"/>
                </a:solidFill>
                <a:latin typeface="Arial" panose="020B0604020202020204" pitchFamily="34" charset="0"/>
                <a:ea typeface="Calibri"/>
                <a:cs typeface="Arial" panose="020B0604020202020204" pitchFamily="34" charset="0"/>
                <a:hlinkClick r:id="rId2"/>
              </a:rPr>
              <a:t>www.sexualwellbeing.ie/sexual-health/hse-sti-services-in-ireland.html</a:t>
            </a:r>
            <a:r>
              <a:rPr lang="en-IE" dirty="0" smtClean="0">
                <a:latin typeface="Arial" panose="020B0604020202020204" pitchFamily="34" charset="0"/>
                <a:cs typeface="Arial" panose="020B0604020202020204" pitchFamily="34" charset="0"/>
              </a:rPr>
              <a:t> and </a:t>
            </a:r>
            <a:r>
              <a:rPr lang="en-IE" dirty="0" smtClean="0">
                <a:latin typeface="Arial" panose="020B0604020202020204" pitchFamily="34" charset="0"/>
                <a:cs typeface="Arial" panose="020B0604020202020204" pitchFamily="34" charset="0"/>
                <a:hlinkClick r:id="rId3"/>
              </a:rPr>
              <a:t>www.man2man.ie</a:t>
            </a:r>
            <a:r>
              <a:rPr lang="en-IE" dirty="0" smtClean="0">
                <a:latin typeface="Arial" panose="020B0604020202020204" pitchFamily="34" charset="0"/>
                <a:cs typeface="Arial" panose="020B0604020202020204" pitchFamily="34" charset="0"/>
              </a:rPr>
              <a:t> </a:t>
            </a:r>
            <a:r>
              <a:rPr lang="en-IE" dirty="0">
                <a:latin typeface="Arial" panose="020B0604020202020204" pitchFamily="34" charset="0"/>
                <a:cs typeface="Arial" panose="020B0604020202020204" pitchFamily="34" charset="0"/>
              </a:rPr>
              <a:t>(resource for </a:t>
            </a:r>
            <a:r>
              <a:rPr lang="en-IE" dirty="0" smtClean="0">
                <a:latin typeface="Arial" panose="020B0604020202020204" pitchFamily="34" charset="0"/>
                <a:cs typeface="Arial" panose="020B0604020202020204" pitchFamily="34" charset="0"/>
              </a:rPr>
              <a:t>gay, bisexual and other men who have sex with men)</a:t>
            </a:r>
            <a:endParaRPr lang="en-IE" dirty="0">
              <a:latin typeface="Arial" panose="020B0604020202020204" pitchFamily="34" charset="0"/>
              <a:cs typeface="Arial" panose="020B0604020202020204" pitchFamily="34" charset="0"/>
            </a:endParaRPr>
          </a:p>
          <a:p>
            <a:pPr marL="0" indent="0" algn="just" fontAlgn="auto">
              <a:lnSpc>
                <a:spcPct val="150000"/>
              </a:lnSpc>
              <a:buClr>
                <a:srgbClr val="C00000"/>
              </a:buClr>
              <a:buNone/>
              <a:defRPr/>
            </a:pPr>
            <a:r>
              <a:rPr lang="en-IE" dirty="0">
                <a:latin typeface="Arial" panose="020B0604020202020204" pitchFamily="34" charset="0"/>
                <a:cs typeface="Arial" panose="020B0604020202020204" pitchFamily="34" charset="0"/>
              </a:rPr>
              <a:t>	</a:t>
            </a:r>
          </a:p>
          <a:p>
            <a:pPr algn="just" fontAlgn="auto">
              <a:lnSpc>
                <a:spcPct val="150000"/>
              </a:lnSpc>
              <a:buClr>
                <a:srgbClr val="C00000"/>
              </a:buClr>
              <a:buFont typeface="Wingdings" panose="05000000000000000000" pitchFamily="2" charset="2"/>
              <a:buChar char="§"/>
              <a:defRPr/>
            </a:pPr>
            <a:r>
              <a:rPr lang="en-IE" b="1" dirty="0">
                <a:latin typeface="Arial" panose="020B0604020202020204" pitchFamily="34" charset="0"/>
                <a:cs typeface="Arial" panose="020B0604020202020204" pitchFamily="34" charset="0"/>
              </a:rPr>
              <a:t>Use condoms for vaginal, oral and anal sex</a:t>
            </a:r>
          </a:p>
          <a:p>
            <a:pPr marL="0" indent="0" algn="just" fontAlgn="auto">
              <a:lnSpc>
                <a:spcPct val="150000"/>
              </a:lnSpc>
              <a:buNone/>
              <a:defRPr/>
            </a:pPr>
            <a:r>
              <a:rPr lang="en-IE" dirty="0">
                <a:latin typeface="Arial" panose="020B0604020202020204" pitchFamily="34" charset="0"/>
                <a:cs typeface="Arial" panose="020B0604020202020204" pitchFamily="34" charset="0"/>
              </a:rPr>
              <a:t>	</a:t>
            </a:r>
          </a:p>
          <a:p>
            <a:pPr algn="just" fontAlgn="auto">
              <a:lnSpc>
                <a:spcPct val="150000"/>
              </a:lnSpc>
              <a:buClr>
                <a:srgbClr val="C00000"/>
              </a:buClr>
              <a:buFont typeface="Wingdings" panose="05000000000000000000" pitchFamily="2" charset="2"/>
              <a:buChar char="§"/>
              <a:defRPr/>
            </a:pPr>
            <a:r>
              <a:rPr lang="en-IE" b="1" dirty="0">
                <a:latin typeface="Arial" panose="020B0604020202020204" pitchFamily="34" charset="0"/>
                <a:cs typeface="Arial" panose="020B0604020202020204" pitchFamily="34" charset="0"/>
              </a:rPr>
              <a:t>Reduce the number of partners and overlapping partners</a:t>
            </a:r>
          </a:p>
          <a:p>
            <a:pPr marL="0" indent="0">
              <a:buNone/>
            </a:pPr>
            <a:r>
              <a:rPr lang="en-IE" dirty="0" smtClean="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7</a:t>
            </a:fld>
            <a:endParaRPr lang="en-US">
              <a:solidFill>
                <a:prstClr val="black">
                  <a:tint val="75000"/>
                </a:prstClr>
              </a:solidFill>
            </a:endParaRPr>
          </a:p>
        </p:txBody>
      </p:sp>
    </p:spTree>
    <p:extLst>
      <p:ext uri="{BB962C8B-B14F-4D97-AF65-F5344CB8AC3E}">
        <p14:creationId xmlns:p14="http://schemas.microsoft.com/office/powerpoint/2010/main" val="4008302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latin typeface="Arial" panose="020B0604020202020204" pitchFamily="34" charset="0"/>
                <a:cs typeface="Arial" panose="020B0604020202020204" pitchFamily="34" charset="0"/>
              </a:rPr>
              <a:t>Further information</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11560" y="1124744"/>
            <a:ext cx="7560840" cy="5112568"/>
          </a:xfrm>
        </p:spPr>
        <p:txBody>
          <a:bodyPr>
            <a:normAutofit fontScale="92500" lnSpcReduction="10000"/>
          </a:bodyPr>
          <a:lstStyle/>
          <a:p>
            <a:pPr lvl="0" algn="just" defTabSz="914400">
              <a:lnSpc>
                <a:spcPct val="160000"/>
              </a:lnSpc>
              <a:spcBef>
                <a:spcPts val="0"/>
              </a:spcBef>
              <a:buClr>
                <a:srgbClr val="C00000"/>
              </a:buClr>
              <a:buFont typeface="Wingdings" panose="05000000000000000000" pitchFamily="2" charset="2"/>
              <a:buChar char="§"/>
              <a:defRPr/>
            </a:pPr>
            <a:r>
              <a:rPr lang="en-IE" dirty="0" smtClean="0">
                <a:solidFill>
                  <a:prstClr val="black"/>
                </a:solidFill>
                <a:latin typeface="Arial" panose="020B0604020202020204" pitchFamily="34" charset="0"/>
                <a:ea typeface="+mn-ea"/>
                <a:cs typeface="Arial" panose="020B0604020202020204" pitchFamily="34" charset="0"/>
              </a:rPr>
              <a:t>You </a:t>
            </a:r>
            <a:r>
              <a:rPr lang="en-IE" dirty="0">
                <a:solidFill>
                  <a:prstClr val="black"/>
                </a:solidFill>
                <a:latin typeface="Arial" panose="020B0604020202020204" pitchFamily="34" charset="0"/>
                <a:ea typeface="+mn-ea"/>
                <a:cs typeface="Arial" panose="020B0604020202020204" pitchFamily="34" charset="0"/>
              </a:rPr>
              <a:t>can stay up-to-date with current STI data with the Weekly HIV &amp; STI </a:t>
            </a:r>
            <a:r>
              <a:rPr lang="en-IE" dirty="0" smtClean="0">
                <a:solidFill>
                  <a:prstClr val="black"/>
                </a:solidFill>
                <a:latin typeface="Arial" panose="020B0604020202020204" pitchFamily="34" charset="0"/>
                <a:ea typeface="+mn-ea"/>
                <a:cs typeface="Arial" panose="020B0604020202020204" pitchFamily="34" charset="0"/>
              </a:rPr>
              <a:t>report</a:t>
            </a:r>
            <a:endParaRPr lang="en-IE" dirty="0">
              <a:solidFill>
                <a:prstClr val="black"/>
              </a:solidFill>
              <a:latin typeface="Arial" panose="020B0604020202020204" pitchFamily="34" charset="0"/>
              <a:ea typeface="+mn-ea"/>
              <a:cs typeface="Arial" panose="020B0604020202020204" pitchFamily="34" charset="0"/>
            </a:endParaRPr>
          </a:p>
          <a:p>
            <a:pPr lvl="0" algn="just" defTabSz="914400">
              <a:lnSpc>
                <a:spcPct val="160000"/>
              </a:lnSpc>
              <a:spcBef>
                <a:spcPts val="0"/>
              </a:spcBef>
              <a:buClr>
                <a:schemeClr val="bg1"/>
              </a:buClr>
              <a:buFont typeface="Wingdings" panose="05000000000000000000" pitchFamily="2" charset="2"/>
              <a:buChar char="§"/>
              <a:defRPr/>
            </a:pPr>
            <a:r>
              <a:rPr lang="en-IE" dirty="0" smtClean="0">
                <a:solidFill>
                  <a:prstClr val="black"/>
                </a:solidFill>
                <a:latin typeface="Arial" panose="020B0604020202020204" pitchFamily="34" charset="0"/>
                <a:cs typeface="Arial" panose="020B0604020202020204" pitchFamily="34" charset="0"/>
                <a:hlinkClick r:id="rId2"/>
              </a:rPr>
              <a:t>https</a:t>
            </a:r>
            <a:r>
              <a:rPr lang="en-IE" dirty="0">
                <a:solidFill>
                  <a:prstClr val="black"/>
                </a:solidFill>
                <a:latin typeface="Arial" panose="020B0604020202020204" pitchFamily="34" charset="0"/>
                <a:cs typeface="Arial" panose="020B0604020202020204" pitchFamily="34" charset="0"/>
                <a:hlinkClick r:id="rId2"/>
              </a:rPr>
              <a:t>://</a:t>
            </a:r>
            <a:r>
              <a:rPr lang="en-IE" dirty="0" smtClean="0">
                <a:solidFill>
                  <a:prstClr val="black"/>
                </a:solidFill>
                <a:latin typeface="Arial" panose="020B0604020202020204" pitchFamily="34" charset="0"/>
                <a:cs typeface="Arial" panose="020B0604020202020204" pitchFamily="34" charset="0"/>
                <a:hlinkClick r:id="rId2"/>
              </a:rPr>
              <a:t>www.hpsc.ie/a-z/sexuallytransmittedinfections/publications/stireports/stiweeklyreports</a:t>
            </a:r>
            <a:r>
              <a:rPr lang="en-IE" dirty="0">
                <a:solidFill>
                  <a:prstClr val="black"/>
                </a:solidFill>
                <a:latin typeface="Arial" panose="020B0604020202020204" pitchFamily="34" charset="0"/>
                <a:cs typeface="Arial" panose="020B0604020202020204" pitchFamily="34" charset="0"/>
                <a:hlinkClick r:id="rId2"/>
              </a:rPr>
              <a:t>/</a:t>
            </a:r>
            <a:r>
              <a:rPr lang="en-IE" dirty="0">
                <a:solidFill>
                  <a:prstClr val="black"/>
                </a:solidFill>
                <a:latin typeface="Arial" panose="020B0604020202020204" pitchFamily="34" charset="0"/>
                <a:cs typeface="Arial" panose="020B0604020202020204" pitchFamily="34" charset="0"/>
              </a:rPr>
              <a:t> </a:t>
            </a:r>
          </a:p>
          <a:p>
            <a:pPr marL="0" indent="0">
              <a:lnSpc>
                <a:spcPct val="160000"/>
              </a:lnSpc>
              <a:spcBef>
                <a:spcPts val="0"/>
              </a:spcBef>
              <a:buNone/>
            </a:pPr>
            <a:endParaRPr lang="en-IE" dirty="0" smtClean="0">
              <a:latin typeface="Arial" panose="020B0604020202020204" pitchFamily="34" charset="0"/>
              <a:cs typeface="Arial" panose="020B0604020202020204" pitchFamily="34" charset="0"/>
            </a:endParaRPr>
          </a:p>
          <a:p>
            <a:pPr>
              <a:lnSpc>
                <a:spcPct val="160000"/>
              </a:lnSpc>
              <a:spcBef>
                <a:spcPts val="0"/>
              </a:spcBef>
              <a:buClr>
                <a:srgbClr val="C00000"/>
              </a:buClr>
              <a:buFont typeface="Wingdings" panose="05000000000000000000" pitchFamily="2" charset="2"/>
              <a:buChar char="§"/>
            </a:pPr>
            <a:r>
              <a:rPr lang="en-IE" dirty="0" smtClean="0">
                <a:latin typeface="Arial" panose="020B0604020202020204" pitchFamily="34" charset="0"/>
                <a:cs typeface="Arial" panose="020B0604020202020204" pitchFamily="34" charset="0"/>
              </a:rPr>
              <a:t>Useful </a:t>
            </a:r>
            <a:r>
              <a:rPr lang="en-IE" dirty="0" smtClean="0">
                <a:latin typeface="Arial" panose="020B0604020202020204" pitchFamily="34" charset="0"/>
                <a:cs typeface="Arial" panose="020B0604020202020204" pitchFamily="34" charset="0"/>
              </a:rPr>
              <a:t>sources of information on sexual health issues</a:t>
            </a:r>
          </a:p>
          <a:p>
            <a:pPr>
              <a:lnSpc>
                <a:spcPct val="160000"/>
              </a:lnSpc>
              <a:spcBef>
                <a:spcPts val="0"/>
              </a:spcBef>
              <a:buClr>
                <a:schemeClr val="bg1"/>
              </a:buClr>
              <a:buFont typeface="Wingdings" panose="05000000000000000000" pitchFamily="2" charset="2"/>
              <a:buChar char="§"/>
            </a:pPr>
            <a:r>
              <a:rPr lang="en-US" u="sng" dirty="0" smtClean="0">
                <a:latin typeface="Arial" panose="020B0604020202020204" pitchFamily="34" charset="0"/>
                <a:cs typeface="Arial" panose="020B0604020202020204" pitchFamily="34" charset="0"/>
                <a:hlinkClick r:id="rId3"/>
              </a:rPr>
              <a:t>https</a:t>
            </a:r>
            <a:r>
              <a:rPr lang="en-US" u="sng" dirty="0">
                <a:latin typeface="Arial" panose="020B0604020202020204" pitchFamily="34" charset="0"/>
                <a:cs typeface="Arial" panose="020B0604020202020204" pitchFamily="34" charset="0"/>
                <a:hlinkClick r:id="rId3"/>
              </a:rPr>
              <a:t>://</a:t>
            </a:r>
            <a:r>
              <a:rPr lang="en-US" u="sng" dirty="0" smtClean="0">
                <a:latin typeface="Arial" panose="020B0604020202020204" pitchFamily="34" charset="0"/>
                <a:cs typeface="Arial" panose="020B0604020202020204" pitchFamily="34" charset="0"/>
                <a:hlinkClick r:id="rId3"/>
              </a:rPr>
              <a:t>b4udecide.ie/</a:t>
            </a:r>
            <a:endParaRPr lang="en-US" u="sng" dirty="0">
              <a:latin typeface="Arial" panose="020B0604020202020204" pitchFamily="34" charset="0"/>
              <a:cs typeface="Arial" panose="020B0604020202020204" pitchFamily="34" charset="0"/>
            </a:endParaRPr>
          </a:p>
          <a:p>
            <a:pPr>
              <a:lnSpc>
                <a:spcPct val="160000"/>
              </a:lnSpc>
              <a:spcBef>
                <a:spcPts val="0"/>
              </a:spcBef>
              <a:buClr>
                <a:schemeClr val="bg1"/>
              </a:buClr>
              <a:buFont typeface="Wingdings" panose="05000000000000000000" pitchFamily="2" charset="2"/>
              <a:buChar char="§"/>
            </a:pPr>
            <a:r>
              <a:rPr lang="en-IE" u="sng" dirty="0" smtClean="0">
                <a:latin typeface="Arial" panose="020B0604020202020204" pitchFamily="34" charset="0"/>
                <a:cs typeface="Arial" panose="020B0604020202020204" pitchFamily="34" charset="0"/>
                <a:hlinkClick r:id="rId4"/>
              </a:rPr>
              <a:t>https</a:t>
            </a:r>
            <a:r>
              <a:rPr lang="en-IE" u="sng" dirty="0">
                <a:latin typeface="Arial" panose="020B0604020202020204" pitchFamily="34" charset="0"/>
                <a:cs typeface="Arial" panose="020B0604020202020204" pitchFamily="34" charset="0"/>
                <a:hlinkClick r:id="rId4"/>
              </a:rPr>
              <a:t>://</a:t>
            </a:r>
            <a:r>
              <a:rPr lang="en-IE" u="sng" dirty="0" smtClean="0">
                <a:latin typeface="Arial" panose="020B0604020202020204" pitchFamily="34" charset="0"/>
                <a:cs typeface="Arial" panose="020B0604020202020204" pitchFamily="34" charset="0"/>
                <a:hlinkClick r:id="rId4"/>
              </a:rPr>
              <a:t>spunout.ie/health/category/sexually-transmitted-infections</a:t>
            </a:r>
            <a:endParaRPr lang="en-IE" u="sng" dirty="0" smtClean="0">
              <a:latin typeface="Arial" panose="020B0604020202020204" pitchFamily="34" charset="0"/>
              <a:cs typeface="Arial" panose="020B0604020202020204" pitchFamily="34" charset="0"/>
            </a:endParaRPr>
          </a:p>
          <a:p>
            <a:pPr>
              <a:lnSpc>
                <a:spcPct val="160000"/>
              </a:lnSpc>
              <a:spcBef>
                <a:spcPts val="0"/>
              </a:spcBef>
              <a:buClr>
                <a:schemeClr val="bg1"/>
              </a:buClr>
              <a:buFont typeface="Wingdings" panose="05000000000000000000" pitchFamily="2" charset="2"/>
              <a:buChar char="§"/>
            </a:pPr>
            <a:r>
              <a:rPr lang="en-IE" u="sng" dirty="0" smtClean="0">
                <a:latin typeface="Arial" panose="020B0604020202020204" pitchFamily="34" charset="0"/>
                <a:cs typeface="Arial" panose="020B0604020202020204" pitchFamily="34" charset="0"/>
                <a:hlinkClick r:id="rId5"/>
              </a:rPr>
              <a:t>https</a:t>
            </a:r>
            <a:r>
              <a:rPr lang="en-IE" u="sng" dirty="0">
                <a:latin typeface="Arial" panose="020B0604020202020204" pitchFamily="34" charset="0"/>
                <a:cs typeface="Arial" panose="020B0604020202020204" pitchFamily="34" charset="0"/>
                <a:hlinkClick r:id="rId5"/>
              </a:rPr>
              <a:t>://</a:t>
            </a:r>
            <a:r>
              <a:rPr lang="en-IE" u="sng" dirty="0" smtClean="0">
                <a:latin typeface="Arial" panose="020B0604020202020204" pitchFamily="34" charset="0"/>
                <a:cs typeface="Arial" panose="020B0604020202020204" pitchFamily="34" charset="0"/>
                <a:hlinkClick r:id="rId5"/>
              </a:rPr>
              <a:t>www.youthworkireland.ie/what-we-do/sexual-health-issues</a:t>
            </a:r>
            <a:endParaRPr lang="en-IE" u="sng" dirty="0">
              <a:latin typeface="Arial" panose="020B0604020202020204" pitchFamily="34" charset="0"/>
              <a:cs typeface="Arial" panose="020B0604020202020204" pitchFamily="34" charset="0"/>
            </a:endParaRPr>
          </a:p>
          <a:p>
            <a:pPr>
              <a:lnSpc>
                <a:spcPct val="160000"/>
              </a:lnSpc>
              <a:spcBef>
                <a:spcPts val="0"/>
              </a:spcBef>
              <a:buClr>
                <a:schemeClr val="bg1"/>
              </a:buClr>
              <a:buFont typeface="Wingdings" panose="05000000000000000000" pitchFamily="2" charset="2"/>
              <a:buChar char="§"/>
            </a:pPr>
            <a:r>
              <a:rPr lang="en-IE" u="sng" dirty="0" smtClean="0">
                <a:latin typeface="Arial" panose="020B0604020202020204" pitchFamily="34" charset="0"/>
                <a:cs typeface="Arial" panose="020B0604020202020204" pitchFamily="34" charset="0"/>
                <a:hlinkClick r:id="rId6"/>
              </a:rPr>
              <a:t>http</a:t>
            </a:r>
            <a:r>
              <a:rPr lang="en-IE" u="sng" dirty="0">
                <a:latin typeface="Arial" panose="020B0604020202020204" pitchFamily="34" charset="0"/>
                <a:cs typeface="Arial" panose="020B0604020202020204" pitchFamily="34" charset="0"/>
                <a:hlinkClick r:id="rId6"/>
              </a:rPr>
              <a:t>://www.belongto.org</a:t>
            </a:r>
            <a:r>
              <a:rPr lang="en-IE" u="sng" dirty="0" smtClean="0">
                <a:latin typeface="Arial" panose="020B0604020202020204" pitchFamily="34" charset="0"/>
                <a:cs typeface="Arial" panose="020B0604020202020204" pitchFamily="34" charset="0"/>
                <a:hlinkClick r:id="rId6"/>
              </a:rPr>
              <a:t>/</a:t>
            </a:r>
            <a:r>
              <a:rPr lang="en-IE" dirty="0" smtClean="0">
                <a:latin typeface="Arial" panose="020B0604020202020204" pitchFamily="34" charset="0"/>
                <a:cs typeface="Arial" panose="020B0604020202020204" pitchFamily="34" charset="0"/>
              </a:rPr>
              <a:t> (resource for LGBT young people)</a:t>
            </a:r>
            <a:endParaRPr lang="en-IE" u="sng" dirty="0">
              <a:latin typeface="Arial" panose="020B0604020202020204" pitchFamily="34" charset="0"/>
              <a:cs typeface="Arial" panose="020B0604020202020204" pitchFamily="34" charset="0"/>
            </a:endParaRPr>
          </a:p>
          <a:p>
            <a:pPr marL="0" indent="0">
              <a:buNone/>
            </a:pPr>
            <a:endParaRPr lang="en-IE" u="sng"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8</a:t>
            </a:fld>
            <a:endParaRPr lang="en-US">
              <a:solidFill>
                <a:prstClr val="black">
                  <a:tint val="75000"/>
                </a:prstClr>
              </a:solidFill>
            </a:endParaRPr>
          </a:p>
        </p:txBody>
      </p:sp>
      <p:sp>
        <p:nvSpPr>
          <p:cNvPr id="6" name="TextBox 5"/>
          <p:cNvSpPr txBox="1"/>
          <p:nvPr/>
        </p:nvSpPr>
        <p:spPr>
          <a:xfrm>
            <a:off x="8820472" y="3567521"/>
            <a:ext cx="3456384" cy="1200329"/>
          </a:xfrm>
          <a:prstGeom prst="rect">
            <a:avLst/>
          </a:prstGeom>
          <a:noFill/>
        </p:spPr>
        <p:txBody>
          <a:bodyPr wrap="square" rtlCol="0">
            <a:spAutoFit/>
          </a:bodyPr>
          <a:lstStyle/>
          <a:p>
            <a:endParaRPr lang="en-US" u="sng" dirty="0" smtClean="0">
              <a:latin typeface="Arial" panose="020B0604020202020204" pitchFamily="34" charset="0"/>
              <a:cs typeface="Arial" panose="020B0604020202020204" pitchFamily="34" charset="0"/>
            </a:endParaRPr>
          </a:p>
          <a:p>
            <a:endParaRPr lang="en-IE" u="sng" dirty="0">
              <a:latin typeface="Arial" panose="020B0604020202020204" pitchFamily="34" charset="0"/>
              <a:cs typeface="Arial" panose="020B0604020202020204" pitchFamily="34" charset="0"/>
            </a:endParaRPr>
          </a:p>
          <a:p>
            <a:endParaRPr lang="en-IE" u="sng" dirty="0" smtClean="0"/>
          </a:p>
          <a:p>
            <a:endParaRPr lang="en-IE" u="sng" dirty="0"/>
          </a:p>
        </p:txBody>
      </p:sp>
    </p:spTree>
    <p:extLst>
      <p:ext uri="{BB962C8B-B14F-4D97-AF65-F5344CB8AC3E}">
        <p14:creationId xmlns:p14="http://schemas.microsoft.com/office/powerpoint/2010/main" val="844961801"/>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1306</TotalTime>
  <Words>382</Words>
  <Application>Microsoft Office PowerPoint</Application>
  <PresentationFormat>On-screen Show (4:3)</PresentationFormat>
  <Paragraphs>86</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1_Office Theme</vt:lpstr>
      <vt:lpstr>Health Protection Surveillance Centre</vt:lpstr>
      <vt:lpstr>Acknowledgements</vt:lpstr>
      <vt:lpstr>STIs in young people, 2018</vt:lpstr>
      <vt:lpstr>STIs in young people (15-24 year-olds)</vt:lpstr>
      <vt:lpstr>STIs among young people in Ireland, 2018</vt:lpstr>
      <vt:lpstr>STIs in young people, 2018</vt:lpstr>
      <vt:lpstr>Preventing STIs</vt:lpstr>
      <vt:lpstr>Further information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Protection Surveillance Centre</dc:title>
  <dc:creator>Adele McKenna</dc:creator>
  <cp:lastModifiedBy>Gillian Cullen</cp:lastModifiedBy>
  <cp:revision>52</cp:revision>
  <dcterms:created xsi:type="dcterms:W3CDTF">2019-09-24T07:52:33Z</dcterms:created>
  <dcterms:modified xsi:type="dcterms:W3CDTF">2019-11-06T10:36:06Z</dcterms:modified>
</cp:coreProperties>
</file>